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y="5143500" cx="9144000"/>
  <p:notesSz cx="6858000" cy="9144000"/>
  <p:embeddedFontLst>
    <p:embeddedFont>
      <p:font typeface="Helvetica Neue"/>
      <p:regular r:id="rId87"/>
      <p:bold r:id="rId88"/>
      <p:italic r:id="rId89"/>
      <p:boldItalic r:id="rId90"/>
    </p:embeddedFont>
    <p:embeddedFont>
      <p:font typeface="DM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9">
          <p15:clr>
            <a:srgbClr val="A4A3A4"/>
          </p15:clr>
        </p15:guide>
        <p15:guide id="2" pos="300">
          <p15:clr>
            <a:srgbClr val="A4A3A4"/>
          </p15:clr>
        </p15:guide>
        <p15:guide id="3" pos="5460">
          <p15:clr>
            <a:srgbClr val="9AA0A6"/>
          </p15:clr>
        </p15:guide>
        <p15:guide id="4" orient="horz" pos="29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9" orient="horz"/>
        <p:guide pos="300"/>
        <p:guide pos="5460"/>
        <p:guide pos="29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HelveticaNeue-bold.fntdata"/><Relationship Id="rId43" Type="http://schemas.openxmlformats.org/officeDocument/2006/relationships/slide" Target="slides/slide38.xml"/><Relationship Id="rId87" Type="http://schemas.openxmlformats.org/officeDocument/2006/relationships/font" Target="fonts/HelveticaNeue-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HelveticaNeue-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schemas.openxmlformats.org/officeDocument/2006/relationships/font" Target="fonts/DMSans-bold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DMSans-regular.fntdata"/><Relationship Id="rId90" Type="http://schemas.openxmlformats.org/officeDocument/2006/relationships/font" Target="fonts/HelveticaNeue-boldItalic.fntdata"/><Relationship Id="rId93" Type="http://schemas.openxmlformats.org/officeDocument/2006/relationships/font" Target="fonts/DMSans-italic.fntdata"/><Relationship Id="rId92" Type="http://schemas.openxmlformats.org/officeDocument/2006/relationships/font" Target="fonts/DMSans-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cf19bc41-92c6-474d-ae43-e4e7e18f0cad"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86001b1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86001b1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86001b1ef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86001b1ef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citas.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86001b1ef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86001b1e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86001b1e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286001b1e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86001b1e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86001b1e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86001b1ef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86001b1ef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86001b1ef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86001b1ef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86001b1ef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86001b1ef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86001b1ef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86001b1ef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86001b1ef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86001b1ef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a2708ae1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a2708ae1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86001b1e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86001b1e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a2708ae1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a2708ae1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a2708ae1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a2708ae1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86001b1e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86001b1e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86001b1e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86001b1e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86001b1ef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86001b1ef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86001b1ef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86001b1ef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86001b1ef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86001b1ef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86001b1ef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86001b1ef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86001b1ef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86001b1ef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86001b1ef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86001b1e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86001b1e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86001b1e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86001b1ef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86001b1ef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86001b1ef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86001b1ef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86001b1ef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86001b1ef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a2708ae10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a2708ae10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86001b1ef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86001b1ef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86001b1ef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86001b1ef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86001b1ef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86001b1ef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86001b1ef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86001b1ef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86001b1ef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286001b1ef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86001b1ef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86001b1ef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86001b1e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86001b1e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86001b1ef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286001b1ef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86001b1ef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286001b1ef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86001b1ef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286001b1ef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86001b1ef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286001b1ef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86001b1ef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86001b1ef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286001b1ef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286001b1ef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86001b1ef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86001b1ef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86001b1ef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86001b1ef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86001b1ef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286001b1ef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86001b1ef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86001b1ef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86001b1e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86001b1e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286001b1ef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286001b1ef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86001b1ef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286001b1ef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286001b1ef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286001b1ef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286001b1ef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286001b1ef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86001b1ef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86001b1ef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86001b1ef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86001b1ef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86001b1ef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86001b1ef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86001b1ef_0_1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286001b1ef_0_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86001b1ef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86001b1ef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286001b1ef_0_1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286001b1ef_0_1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86001b1e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86001b1e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hlink"/>
                </a:solidFill>
                <a:hlinkClick r:id="rId2"/>
              </a:rPr>
              <a:t>https://create.kahoot.it/details/cf19bc41-92c6-474d-ae43-e4e7e18f0cad</a:t>
            </a:r>
            <a:r>
              <a:rPr lang="es">
                <a:solidFill>
                  <a:schemeClr val="dk1"/>
                </a:solidFill>
              </a:rPr>
              <a: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86001b1ef_0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286001b1ef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86001b1ef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286001b1ef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286001b1ef_0_1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286001b1ef_0_1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86001b1ef_0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86001b1ef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286001b1ef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286001b1ef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286001b1ef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286001b1ef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286001b1ef_0_1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286001b1ef_0_1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286001b1ef_0_1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286001b1ef_0_1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286001b1ef_0_1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286001b1ef_0_1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286001b1ef_0_1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286001b1ef_0_1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86001b1e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86001b1e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286001b1ef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286001b1ef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286001b1ef_0_2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286001b1ef_0_2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286001b1ef_0_2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286001b1ef_0_2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86001b1ef_0_2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86001b1ef_0_2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286001b1ef_0_2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286001b1ef_0_2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86001b1ef_0_2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86001b1ef_0_2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286001b1ef_0_2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286001b1ef_0_2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286001b1ef_0_2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286001b1ef_0_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286001b1ef_0_2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286001b1ef_0_2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286001b1ef_0_2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286001b1ef_0_2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86001b1e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86001b1e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286001b1ef_0_2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286001b1ef_0_2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286001b1ef_0_2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286001b1ef_0_2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a2708ae1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a2708ae1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id="56" name="Google Shape;56;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7" name="Shape 57"/>
        <p:cNvGrpSpPr/>
        <p:nvPr/>
      </p:nvGrpSpPr>
      <p:grpSpPr>
        <a:xfrm>
          <a:off x="0" y="0"/>
          <a:ext cx="0" cy="0"/>
          <a:chOff x="0" y="0"/>
          <a:chExt cx="0" cy="0"/>
        </a:xfrm>
      </p:grpSpPr>
      <p:pic>
        <p:nvPicPr>
          <p:cNvPr id="58" name="Google Shape;58;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id="83" name="Google Shape;83;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49.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54.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56.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4.xml"/><Relationship Id="rId3"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5.xml"/><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6.xml"/><Relationship Id="rId3" Type="http://schemas.openxmlformats.org/officeDocument/2006/relationships/image" Target="../media/image60.png"/><Relationship Id="rId4" Type="http://schemas.openxmlformats.org/officeDocument/2006/relationships/hyperlink" Target="https://www.edwardtufte.com/tufte/" TargetMode="External"/><Relationship Id="rId5" Type="http://schemas.openxmlformats.org/officeDocument/2006/relationships/hyperlink" Target="https://www.edwardtufte.com/tufte/"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1"/>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1"/>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5" name="Google Shape;95;p31"/>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96" name="Google Shape;96;p31"/>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0"/>
          <p:cNvSpPr txBox="1"/>
          <p:nvPr/>
        </p:nvSpPr>
        <p:spPr>
          <a:xfrm>
            <a:off x="473350" y="1824750"/>
            <a:ext cx="5326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a:t>
            </a:r>
            <a:r>
              <a:rPr lang="es" sz="2500">
                <a:solidFill>
                  <a:schemeClr val="lt1"/>
                </a:solidFill>
                <a:latin typeface="DM Sans"/>
                <a:ea typeface="DM Sans"/>
                <a:cs typeface="DM Sans"/>
                <a:sym typeface="DM Sans"/>
              </a:rPr>
              <a:t>Con un </a:t>
            </a:r>
            <a:r>
              <a:rPr b="1" lang="es" sz="2500">
                <a:solidFill>
                  <a:schemeClr val="lt1"/>
                </a:solidFill>
                <a:latin typeface="DM Sans"/>
                <a:ea typeface="DM Sans"/>
                <a:cs typeface="DM Sans"/>
                <a:sym typeface="DM Sans"/>
              </a:rPr>
              <a:t>gran poder </a:t>
            </a:r>
            <a:r>
              <a:rPr lang="es" sz="2500">
                <a:solidFill>
                  <a:schemeClr val="lt1"/>
                </a:solidFill>
                <a:latin typeface="DM Sans"/>
                <a:ea typeface="DM Sans"/>
                <a:cs typeface="DM Sans"/>
                <a:sym typeface="DM Sans"/>
              </a:rPr>
              <a:t>viene una</a:t>
            </a:r>
            <a:r>
              <a:rPr b="1" lang="es" sz="2500">
                <a:solidFill>
                  <a:schemeClr val="lt1"/>
                </a:solidFill>
                <a:latin typeface="DM Sans"/>
                <a:ea typeface="DM Sans"/>
                <a:cs typeface="DM Sans"/>
                <a:sym typeface="DM Sans"/>
              </a:rPr>
              <a:t> </a:t>
            </a:r>
            <a:r>
              <a:rPr b="1" lang="es" sz="2500">
                <a:solidFill>
                  <a:schemeClr val="dk1"/>
                </a:solidFill>
                <a:highlight>
                  <a:srgbClr val="EAFF6A"/>
                </a:highlight>
                <a:latin typeface="DM Sans"/>
                <a:ea typeface="DM Sans"/>
                <a:cs typeface="DM Sans"/>
                <a:sym typeface="DM Sans"/>
              </a:rPr>
              <a:t>gran responsabilidad</a:t>
            </a:r>
            <a:r>
              <a:rPr b="1" lang="es" sz="2500">
                <a:solidFill>
                  <a:schemeClr val="lt1"/>
                </a:solidFill>
                <a:latin typeface="DM Sans"/>
                <a:ea typeface="DM Sans"/>
                <a:cs typeface="DM Sans"/>
                <a:sym typeface="DM Sans"/>
              </a:rPr>
              <a:t>”</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p:txBody>
      </p:sp>
      <p:sp>
        <p:nvSpPr>
          <p:cNvPr id="217" name="Google Shape;217;p40"/>
          <p:cNvSpPr txBox="1"/>
          <p:nvPr/>
        </p:nvSpPr>
        <p:spPr>
          <a:xfrm>
            <a:off x="3657575" y="4010538"/>
            <a:ext cx="4987200" cy="415500"/>
          </a:xfrm>
          <a:prstGeom prst="rect">
            <a:avLst/>
          </a:prstGeom>
          <a:noFill/>
          <a:ln>
            <a:noFill/>
          </a:ln>
        </p:spPr>
        <p:txBody>
          <a:bodyPr anchorCtr="0" anchor="t" bIns="91425" lIns="91425" spcFirstLastPara="1" rIns="91425" wrap="square" tIns="91425">
            <a:spAutoFit/>
          </a:bodyPr>
          <a:lstStyle/>
          <a:p>
            <a:pPr indent="-323850" lvl="0" marL="457200" rtl="0" algn="r">
              <a:spcBef>
                <a:spcPts val="0"/>
              </a:spcBef>
              <a:spcAft>
                <a:spcPts val="0"/>
              </a:spcAft>
              <a:buClr>
                <a:schemeClr val="lt2"/>
              </a:buClr>
              <a:buSzPts val="1500"/>
              <a:buFont typeface="DM Sans"/>
              <a:buChar char="-"/>
            </a:pPr>
            <a:r>
              <a:rPr lang="es" sz="1500">
                <a:solidFill>
                  <a:schemeClr val="lt2"/>
                </a:solidFill>
                <a:latin typeface="DM Sans"/>
                <a:ea typeface="DM Sans"/>
                <a:cs typeface="DM Sans"/>
                <a:sym typeface="DM Sans"/>
              </a:rPr>
              <a:t>Peter Parker</a:t>
            </a:r>
            <a:endParaRPr sz="1500">
              <a:solidFill>
                <a:schemeClr val="lt2"/>
              </a:solidFill>
              <a:latin typeface="DM Sans"/>
              <a:ea typeface="DM Sans"/>
              <a:cs typeface="DM Sans"/>
              <a:sym typeface="DM Sans"/>
            </a:endParaRPr>
          </a:p>
        </p:txBody>
      </p:sp>
      <p:pic>
        <p:nvPicPr>
          <p:cNvPr id="218" name="Google Shape;218;p40" title="imagen decorativa de comillas para cita"/>
          <p:cNvPicPr preferRelativeResize="0"/>
          <p:nvPr/>
        </p:nvPicPr>
        <p:blipFill>
          <a:blip r:embed="rId3">
            <a:alphaModFix/>
          </a:blip>
          <a:stretch>
            <a:fillRect/>
          </a:stretch>
        </p:blipFill>
        <p:spPr>
          <a:xfrm>
            <a:off x="577350" y="826025"/>
            <a:ext cx="744150" cy="515944"/>
          </a:xfrm>
          <a:prstGeom prst="rect">
            <a:avLst/>
          </a:prstGeom>
          <a:noFill/>
          <a:ln>
            <a:noFill/>
          </a:ln>
        </p:spPr>
      </p:pic>
      <p:pic>
        <p:nvPicPr>
          <p:cNvPr id="219" name="Google Shape;219;p40"/>
          <p:cNvPicPr preferRelativeResize="0"/>
          <p:nvPr/>
        </p:nvPicPr>
        <p:blipFill>
          <a:blip r:embed="rId4">
            <a:alphaModFix/>
          </a:blip>
          <a:stretch>
            <a:fillRect/>
          </a:stretch>
        </p:blipFill>
        <p:spPr>
          <a:xfrm>
            <a:off x="6434726" y="468275"/>
            <a:ext cx="2709276" cy="299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nvSpPr>
        <p:spPr>
          <a:xfrm>
            <a:off x="473350" y="619525"/>
            <a:ext cx="8141100" cy="295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pensar con responsabilidad si lo único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 que estoy haciendo es analizar datos?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25" name="Google Shape;225;p41"/>
          <p:cNvSpPr txBox="1"/>
          <p:nvPr/>
        </p:nvSpPr>
        <p:spPr>
          <a:xfrm>
            <a:off x="475500" y="3199450"/>
            <a:ext cx="38346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La respuesta está en la salida del proceso &gt; Son fundamentalmente insumos para la toma de decisiones.</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p:txBody>
      </p:sp>
      <p:sp>
        <p:nvSpPr>
          <p:cNvPr id="226" name="Google Shape;226;p41"/>
          <p:cNvSpPr txBox="1"/>
          <p:nvPr/>
        </p:nvSpPr>
        <p:spPr>
          <a:xfrm>
            <a:off x="4529725" y="3199450"/>
            <a:ext cx="38346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Pueden comunicarse en forma directa o utilizarse como entrada de algoritmos y desarrollos de ciencia de datos.</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nvSpPr>
        <p:spPr>
          <a:xfrm>
            <a:off x="473350" y="619525"/>
            <a:ext cx="8141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Comunicación de resultados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32" name="Google Shape;232;p42"/>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Prácticas y herramientas de la visualización de datos.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Preparación detallada para la presentación efectiva de la información recolectada.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Un gráfico siempre debe decir mucho con una economía de elementos.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33" name="Google Shape;233;p42"/>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lo que sigue, tengamos presente lo visto en la clase anterior, dado que hay una conexión muy estrecha entre la definición de una variable y su visualización.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Propósitos</a:t>
            </a:r>
            <a:r>
              <a:rPr b="1" lang="es" sz="4000">
                <a:solidFill>
                  <a:schemeClr val="dk1"/>
                </a:solidFill>
                <a:latin typeface="DM Sans"/>
                <a:ea typeface="DM Sans"/>
                <a:cs typeface="DM Sans"/>
                <a:sym typeface="DM Sans"/>
              </a:rPr>
              <a:t> de un gráfico</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Propósitos de un gráfico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44" name="Google Shape;244;p44"/>
          <p:cNvSpPr txBox="1"/>
          <p:nvPr/>
        </p:nvSpPr>
        <p:spPr>
          <a:xfrm>
            <a:off x="475500" y="2264825"/>
            <a:ext cx="4730100" cy="25680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gráficos suelen tener un mayor impacto que las tablas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En las tablas es difícil enfatizar:</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dk1"/>
              </a:buClr>
              <a:buSzPts val="1350"/>
              <a:buFont typeface="DM Sans"/>
              <a:buAutoNum type="alphaLcParenR"/>
            </a:pPr>
            <a:r>
              <a:rPr lang="es" sz="1350">
                <a:solidFill>
                  <a:schemeClr val="dk1"/>
                </a:solidFill>
                <a:latin typeface="DM Sans"/>
                <a:ea typeface="DM Sans"/>
                <a:cs typeface="DM Sans"/>
                <a:sym typeface="DM Sans"/>
              </a:rPr>
              <a:t>Tendencias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AutoNum type="alphaLcParenR"/>
            </a:pPr>
            <a:r>
              <a:rPr lang="es" sz="1350">
                <a:solidFill>
                  <a:schemeClr val="dk1"/>
                </a:solidFill>
                <a:latin typeface="DM Sans"/>
                <a:ea typeface="DM Sans"/>
                <a:cs typeface="DM Sans"/>
                <a:sym typeface="DM Sans"/>
              </a:rPr>
              <a:t>Patrones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AutoNum type="alphaLcParenR"/>
            </a:pPr>
            <a:r>
              <a:rPr lang="es" sz="1350">
                <a:solidFill>
                  <a:schemeClr val="dk1"/>
                </a:solidFill>
                <a:latin typeface="DM Sans"/>
                <a:ea typeface="DM Sans"/>
                <a:cs typeface="DM Sans"/>
                <a:sym typeface="DM Sans"/>
              </a:rPr>
              <a:t>Diferencias</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Siempre existirá la preferencia por presentar la información por medio de</a:t>
            </a:r>
            <a:r>
              <a:rPr b="1" lang="es" sz="1350">
                <a:solidFill>
                  <a:schemeClr val="dk1"/>
                </a:solidFill>
                <a:latin typeface="DM Sans"/>
                <a:ea typeface="DM Sans"/>
                <a:cs typeface="DM Sans"/>
                <a:sym typeface="DM Sans"/>
              </a:rPr>
              <a:t> gráficos.</a:t>
            </a:r>
            <a:endParaRPr b="1"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p:txBody>
      </p:sp>
      <p:sp>
        <p:nvSpPr>
          <p:cNvPr id="245" name="Google Shape;245;p44"/>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246" name="Google Shape;246;p44"/>
          <p:cNvPicPr preferRelativeResize="0"/>
          <p:nvPr/>
        </p:nvPicPr>
        <p:blipFill>
          <a:blip r:embed="rId3">
            <a:alphaModFix/>
          </a:blip>
          <a:stretch>
            <a:fillRect/>
          </a:stretch>
        </p:blipFill>
        <p:spPr>
          <a:xfrm>
            <a:off x="5418549" y="1274888"/>
            <a:ext cx="3574826" cy="2505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Tipos de gráficos</a:t>
            </a:r>
            <a:endParaRPr b="1" sz="40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gráficos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57" name="Google Shape;257;p46"/>
          <p:cNvSpPr txBox="1"/>
          <p:nvPr/>
        </p:nvSpPr>
        <p:spPr>
          <a:xfrm>
            <a:off x="554425" y="1777000"/>
            <a:ext cx="4730100" cy="24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Visualizaciones Univariadas</a:t>
            </a:r>
            <a:endParaRPr b="1"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Barras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Histogramas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Líneas</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b="1" lang="es" sz="1350">
                <a:solidFill>
                  <a:schemeClr val="dk1"/>
                </a:solidFill>
                <a:latin typeface="DM Sans"/>
                <a:ea typeface="DM Sans"/>
                <a:cs typeface="DM Sans"/>
                <a:sym typeface="DM Sans"/>
              </a:rPr>
              <a:t>Visualizaciones Bivariadas</a:t>
            </a:r>
            <a:endParaRPr b="1"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Diagramas de dispersión</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Boxplots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Barras y boxplots múltiples</a:t>
            </a:r>
            <a:endParaRPr sz="1350">
              <a:solidFill>
                <a:schemeClr val="dk1"/>
              </a:solidFill>
              <a:latin typeface="DM Sans"/>
              <a:ea typeface="DM Sans"/>
              <a:cs typeface="DM Sans"/>
              <a:sym typeface="DM Sans"/>
            </a:endParaRPr>
          </a:p>
        </p:txBody>
      </p:sp>
      <p:sp>
        <p:nvSpPr>
          <p:cNvPr id="258" name="Google Shape;258;p46"/>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259" name="Google Shape;259;p46"/>
          <p:cNvPicPr preferRelativeResize="0"/>
          <p:nvPr/>
        </p:nvPicPr>
        <p:blipFill>
          <a:blip r:embed="rId3">
            <a:alphaModFix/>
          </a:blip>
          <a:stretch>
            <a:fillRect/>
          </a:stretch>
        </p:blipFill>
        <p:spPr>
          <a:xfrm>
            <a:off x="5118700" y="1138150"/>
            <a:ext cx="3854500" cy="2628700"/>
          </a:xfrm>
          <a:prstGeom prst="rect">
            <a:avLst/>
          </a:prstGeom>
          <a:noFill/>
          <a:ln>
            <a:noFill/>
          </a:ln>
        </p:spPr>
      </p:pic>
      <p:sp>
        <p:nvSpPr>
          <p:cNvPr id="260" name="Google Shape;260;p46"/>
          <p:cNvSpPr txBox="1"/>
          <p:nvPr/>
        </p:nvSpPr>
        <p:spPr>
          <a:xfrm>
            <a:off x="4973400" y="3766850"/>
            <a:ext cx="4145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highlight>
                  <a:schemeClr val="lt1"/>
                </a:highlight>
                <a:latin typeface="DM Sans"/>
                <a:ea typeface="DM Sans"/>
                <a:cs typeface="DM Sans"/>
                <a:sym typeface="DM Sans"/>
              </a:rPr>
              <a:t>Ejemplo de boxplots múltiples que permiten comparar categorías en diversos niveles</a:t>
            </a:r>
            <a:endParaRPr sz="1100">
              <a:highlight>
                <a:schemeClr val="lt1"/>
              </a:highlight>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Elementos de un gráfico</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Características de un gráfico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271" name="Google Shape;271;p48"/>
          <p:cNvSpPr txBox="1"/>
          <p:nvPr/>
        </p:nvSpPr>
        <p:spPr>
          <a:xfrm>
            <a:off x="473350" y="1908175"/>
            <a:ext cx="3834600" cy="26475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Un título entendible, claro y conciso para lograr comunicar efectivamente</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Etiquetas en ejes (x,y,z) entendibles y acordes con unidades de medición si fuera el caso</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Una nota que indique: a) fuente de datos y b) descripción adicional de ser necesaria suele ayudar a un mejor entendimiento</a:t>
            </a:r>
            <a:endParaRPr sz="1350">
              <a:latin typeface="DM Sans"/>
              <a:ea typeface="DM Sans"/>
              <a:cs typeface="DM Sans"/>
              <a:sym typeface="DM Sans"/>
            </a:endParaRPr>
          </a:p>
          <a:p>
            <a:pPr indent="0" lvl="0" marL="457200" rtl="0" algn="l">
              <a:spcBef>
                <a:spcPts val="1000"/>
              </a:spcBef>
              <a:spcAft>
                <a:spcPts val="0"/>
              </a:spcAft>
              <a:buNone/>
            </a:pPr>
            <a:r>
              <a:t/>
            </a:r>
            <a:endParaRPr sz="1350">
              <a:latin typeface="DM Sans"/>
              <a:ea typeface="DM Sans"/>
              <a:cs typeface="DM Sans"/>
              <a:sym typeface="DM Sans"/>
            </a:endParaRPr>
          </a:p>
        </p:txBody>
      </p:sp>
      <p:sp>
        <p:nvSpPr>
          <p:cNvPr id="272" name="Google Shape;272;p48"/>
          <p:cNvSpPr txBox="1"/>
          <p:nvPr/>
        </p:nvSpPr>
        <p:spPr>
          <a:xfrm>
            <a:off x="4527575" y="1908175"/>
            <a:ext cx="3834600" cy="12723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Debe transmitir un mensaje claro</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Debe resaltar puntos importantes</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Buen formato de estilo (balance de colores, no recargada)</a:t>
            </a: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9"/>
          <p:cNvSpPr txBox="1"/>
          <p:nvPr/>
        </p:nvSpPr>
        <p:spPr>
          <a:xfrm>
            <a:off x="475500" y="468275"/>
            <a:ext cx="69639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4000">
                <a:latin typeface="DM Sans"/>
                <a:ea typeface="DM Sans"/>
                <a:cs typeface="DM Sans"/>
                <a:sym typeface="DM Sans"/>
              </a:rPr>
              <a:t>Ejemplo</a:t>
            </a:r>
            <a:endParaRPr b="1" sz="4000">
              <a:latin typeface="DM Sans"/>
              <a:ea typeface="DM Sans"/>
              <a:cs typeface="DM Sans"/>
              <a:sym typeface="DM Sans"/>
            </a:endParaRPr>
          </a:p>
        </p:txBody>
      </p:sp>
      <p:pic>
        <p:nvPicPr>
          <p:cNvPr id="278" name="Google Shape;278;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9" name="Google Shape;279;p49"/>
          <p:cNvPicPr preferRelativeResize="0"/>
          <p:nvPr/>
        </p:nvPicPr>
        <p:blipFill>
          <a:blip r:embed="rId4">
            <a:alphaModFix/>
          </a:blip>
          <a:stretch>
            <a:fillRect/>
          </a:stretch>
        </p:blipFill>
        <p:spPr>
          <a:xfrm>
            <a:off x="485700" y="1144850"/>
            <a:ext cx="4181194" cy="3461100"/>
          </a:xfrm>
          <a:prstGeom prst="rect">
            <a:avLst/>
          </a:prstGeom>
          <a:noFill/>
          <a:ln>
            <a:noFill/>
          </a:ln>
        </p:spPr>
      </p:pic>
      <p:pic>
        <p:nvPicPr>
          <p:cNvPr id="280" name="Google Shape;280;p49"/>
          <p:cNvPicPr preferRelativeResize="0"/>
          <p:nvPr/>
        </p:nvPicPr>
        <p:blipFill>
          <a:blip r:embed="rId5">
            <a:alphaModFix/>
          </a:blip>
          <a:stretch>
            <a:fillRect/>
          </a:stretch>
        </p:blipFill>
        <p:spPr>
          <a:xfrm>
            <a:off x="4954450" y="1514075"/>
            <a:ext cx="3800000" cy="3145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2"/>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Herramientas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de visualización</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102" name="Google Shape;102;p3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10.</a:t>
            </a:r>
            <a:r>
              <a:rPr lang="es" sz="1800">
                <a:solidFill>
                  <a:schemeClr val="lt1"/>
                </a:solidFill>
                <a:latin typeface="DM Sans"/>
                <a:ea typeface="DM Sans"/>
                <a:cs typeface="DM Sans"/>
                <a:sym typeface="DM Sans"/>
              </a:rPr>
              <a:t> DATA SCIENCE</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6" name="Google Shape;286;p50"/>
          <p:cNvPicPr preferRelativeResize="0"/>
          <p:nvPr/>
        </p:nvPicPr>
        <p:blipFill>
          <a:blip r:embed="rId4">
            <a:alphaModFix/>
          </a:blip>
          <a:stretch>
            <a:fillRect/>
          </a:stretch>
        </p:blipFill>
        <p:spPr>
          <a:xfrm>
            <a:off x="209450" y="1198525"/>
            <a:ext cx="4181194" cy="3461100"/>
          </a:xfrm>
          <a:prstGeom prst="rect">
            <a:avLst/>
          </a:prstGeom>
          <a:noFill/>
          <a:ln>
            <a:noFill/>
          </a:ln>
        </p:spPr>
      </p:pic>
      <p:pic>
        <p:nvPicPr>
          <p:cNvPr id="287" name="Google Shape;287;p50"/>
          <p:cNvPicPr preferRelativeResize="0"/>
          <p:nvPr/>
        </p:nvPicPr>
        <p:blipFill>
          <a:blip r:embed="rId5">
            <a:alphaModFix/>
          </a:blip>
          <a:stretch>
            <a:fillRect/>
          </a:stretch>
        </p:blipFill>
        <p:spPr>
          <a:xfrm>
            <a:off x="4500000" y="1198525"/>
            <a:ext cx="4075312" cy="3372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1"/>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293" name="Google Shape;293;p51"/>
          <p:cNvGrpSpPr/>
          <p:nvPr/>
        </p:nvGrpSpPr>
        <p:grpSpPr>
          <a:xfrm>
            <a:off x="955150" y="1607537"/>
            <a:ext cx="7635975" cy="2815125"/>
            <a:chOff x="1188950" y="1293362"/>
            <a:chExt cx="7635975" cy="2815125"/>
          </a:xfrm>
        </p:grpSpPr>
        <p:pic>
          <p:nvPicPr>
            <p:cNvPr id="294" name="Google Shape;294;p51"/>
            <p:cNvPicPr preferRelativeResize="0"/>
            <p:nvPr/>
          </p:nvPicPr>
          <p:blipFill>
            <a:blip r:embed="rId4">
              <a:alphaModFix/>
            </a:blip>
            <a:stretch>
              <a:fillRect/>
            </a:stretch>
          </p:blipFill>
          <p:spPr>
            <a:xfrm>
              <a:off x="1311575" y="1293362"/>
              <a:ext cx="7513350" cy="2815125"/>
            </a:xfrm>
            <a:prstGeom prst="rect">
              <a:avLst/>
            </a:prstGeom>
            <a:noFill/>
            <a:ln>
              <a:noFill/>
            </a:ln>
          </p:spPr>
        </p:pic>
        <p:sp>
          <p:nvSpPr>
            <p:cNvPr id="295" name="Google Shape;295;p51"/>
            <p:cNvSpPr txBox="1"/>
            <p:nvPr/>
          </p:nvSpPr>
          <p:spPr>
            <a:xfrm>
              <a:off x="1188950" y="1370575"/>
              <a:ext cx="383700" cy="22473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200"/>
                <a:t>12</a:t>
              </a:r>
              <a:endParaRPr sz="1200"/>
            </a:p>
            <a:p>
              <a:pPr indent="0" lvl="0" marL="0" rtl="0" algn="r">
                <a:spcBef>
                  <a:spcPts val="1000"/>
                </a:spcBef>
                <a:spcAft>
                  <a:spcPts val="0"/>
                </a:spcAft>
                <a:buNone/>
              </a:pPr>
              <a:r>
                <a:rPr lang="es" sz="1200"/>
                <a:t>10</a:t>
              </a:r>
              <a:endParaRPr sz="1200"/>
            </a:p>
            <a:p>
              <a:pPr indent="0" lvl="0" marL="0" rtl="0" algn="r">
                <a:spcBef>
                  <a:spcPts val="1000"/>
                </a:spcBef>
                <a:spcAft>
                  <a:spcPts val="0"/>
                </a:spcAft>
                <a:buNone/>
              </a:pPr>
              <a:r>
                <a:rPr lang="es" sz="1200"/>
                <a:t>8</a:t>
              </a:r>
              <a:endParaRPr sz="1200"/>
            </a:p>
            <a:p>
              <a:pPr indent="0" lvl="0" marL="0" rtl="0" algn="r">
                <a:spcBef>
                  <a:spcPts val="1000"/>
                </a:spcBef>
                <a:spcAft>
                  <a:spcPts val="0"/>
                </a:spcAft>
                <a:buNone/>
              </a:pPr>
              <a:r>
                <a:rPr lang="es" sz="1200"/>
                <a:t>6</a:t>
              </a:r>
              <a:endParaRPr sz="1200"/>
            </a:p>
            <a:p>
              <a:pPr indent="0" lvl="0" marL="0" rtl="0" algn="r">
                <a:spcBef>
                  <a:spcPts val="1000"/>
                </a:spcBef>
                <a:spcAft>
                  <a:spcPts val="0"/>
                </a:spcAft>
                <a:buNone/>
              </a:pPr>
              <a:r>
                <a:rPr lang="es" sz="1200"/>
                <a:t>4</a:t>
              </a:r>
              <a:endParaRPr sz="1200"/>
            </a:p>
            <a:p>
              <a:pPr indent="0" lvl="0" marL="0" rtl="0" algn="r">
                <a:spcBef>
                  <a:spcPts val="1000"/>
                </a:spcBef>
                <a:spcAft>
                  <a:spcPts val="0"/>
                </a:spcAft>
                <a:buNone/>
              </a:pPr>
              <a:r>
                <a:rPr lang="es" sz="1200"/>
                <a:t>2</a:t>
              </a:r>
              <a:endParaRPr sz="1200"/>
            </a:p>
            <a:p>
              <a:pPr indent="0" lvl="0" marL="0" rtl="0" algn="r">
                <a:spcBef>
                  <a:spcPts val="1000"/>
                </a:spcBef>
                <a:spcAft>
                  <a:spcPts val="1000"/>
                </a:spcAft>
                <a:buNone/>
              </a:pPr>
              <a:r>
                <a:rPr lang="es" sz="1200"/>
                <a:t>0</a:t>
              </a:r>
              <a:endParaRPr sz="1200"/>
            </a:p>
          </p:txBody>
        </p:sp>
        <p:sp>
          <p:nvSpPr>
            <p:cNvPr id="296" name="Google Shape;296;p51"/>
            <p:cNvSpPr txBox="1"/>
            <p:nvPr/>
          </p:nvSpPr>
          <p:spPr>
            <a:xfrm>
              <a:off x="1811075" y="3495850"/>
              <a:ext cx="8301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s" sz="1200">
                  <a:latin typeface="Helvetica Neue"/>
                  <a:ea typeface="Helvetica Neue"/>
                  <a:cs typeface="Helvetica Neue"/>
                  <a:sym typeface="Helvetica Neue"/>
                </a:rPr>
                <a:t>Partidos jugados</a:t>
              </a:r>
              <a:endParaRPr sz="1200">
                <a:latin typeface="Helvetica Neue"/>
                <a:ea typeface="Helvetica Neue"/>
                <a:cs typeface="Helvetica Neue"/>
                <a:sym typeface="Helvetica Neue"/>
              </a:endParaRPr>
            </a:p>
          </p:txBody>
        </p:sp>
        <p:sp>
          <p:nvSpPr>
            <p:cNvPr id="297" name="Google Shape;297;p51"/>
            <p:cNvSpPr txBox="1"/>
            <p:nvPr/>
          </p:nvSpPr>
          <p:spPr>
            <a:xfrm>
              <a:off x="2854113" y="3554375"/>
              <a:ext cx="11139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s" sz="1200">
                  <a:latin typeface="Helvetica Neue"/>
                  <a:ea typeface="Helvetica Neue"/>
                  <a:cs typeface="Helvetica Neue"/>
                  <a:sym typeface="Helvetica Neue"/>
                </a:rPr>
                <a:t>Goles convertidos</a:t>
              </a:r>
              <a:endParaRPr sz="1200">
                <a:latin typeface="Helvetica Neue"/>
                <a:ea typeface="Helvetica Neue"/>
                <a:cs typeface="Helvetica Neue"/>
                <a:sym typeface="Helvetica Neue"/>
              </a:endParaRPr>
            </a:p>
          </p:txBody>
        </p:sp>
        <p:sp>
          <p:nvSpPr>
            <p:cNvPr id="298" name="Google Shape;298;p51"/>
            <p:cNvSpPr txBox="1"/>
            <p:nvPr/>
          </p:nvSpPr>
          <p:spPr>
            <a:xfrm>
              <a:off x="4182675" y="3554375"/>
              <a:ext cx="10065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s" sz="1200">
                  <a:latin typeface="Helvetica Neue"/>
                  <a:ea typeface="Helvetica Neue"/>
                  <a:cs typeface="Helvetica Neue"/>
                  <a:sym typeface="Helvetica Neue"/>
                </a:rPr>
                <a:t>Goles recibidos</a:t>
              </a:r>
              <a:endParaRPr sz="1200">
                <a:latin typeface="Helvetica Neue"/>
                <a:ea typeface="Helvetica Neue"/>
                <a:cs typeface="Helvetica Neue"/>
                <a:sym typeface="Helvetica Neue"/>
              </a:endParaRPr>
            </a:p>
          </p:txBody>
        </p:sp>
        <p:sp>
          <p:nvSpPr>
            <p:cNvPr id="299" name="Google Shape;299;p51"/>
            <p:cNvSpPr txBox="1"/>
            <p:nvPr/>
          </p:nvSpPr>
          <p:spPr>
            <a:xfrm>
              <a:off x="5356725" y="3554375"/>
              <a:ext cx="10065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s" sz="1200">
                  <a:latin typeface="Helvetica Neue"/>
                  <a:ea typeface="Helvetica Neue"/>
                  <a:cs typeface="Helvetica Neue"/>
                  <a:sym typeface="Helvetica Neue"/>
                </a:rPr>
                <a:t>Puntos</a:t>
              </a:r>
              <a:endParaRPr sz="1200">
                <a:latin typeface="Helvetica Neue"/>
                <a:ea typeface="Helvetica Neue"/>
                <a:cs typeface="Helvetica Neue"/>
                <a:sym typeface="Helvetica Neue"/>
              </a:endParaRPr>
            </a:p>
          </p:txBody>
        </p:sp>
        <p:sp>
          <p:nvSpPr>
            <p:cNvPr id="300" name="Google Shape;300;p51"/>
            <p:cNvSpPr txBox="1"/>
            <p:nvPr/>
          </p:nvSpPr>
          <p:spPr>
            <a:xfrm>
              <a:off x="6950875" y="2303875"/>
              <a:ext cx="1714500" cy="794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s" sz="1200">
                  <a:latin typeface="Helvetica Neue"/>
                  <a:ea typeface="Helvetica Neue"/>
                  <a:cs typeface="Helvetica Neue"/>
                  <a:sym typeface="Helvetica Neue"/>
                </a:rPr>
                <a:t>Racing </a:t>
              </a:r>
              <a:br>
                <a:rPr lang="es" sz="1200">
                  <a:latin typeface="Helvetica Neue"/>
                  <a:ea typeface="Helvetica Neue"/>
                  <a:cs typeface="Helvetica Neue"/>
                  <a:sym typeface="Helvetica Neue"/>
                </a:rPr>
              </a:br>
              <a:r>
                <a:rPr lang="es" sz="1200">
                  <a:latin typeface="Helvetica Neue"/>
                  <a:ea typeface="Helvetica Neue"/>
                  <a:cs typeface="Helvetica Neue"/>
                  <a:sym typeface="Helvetica Neue"/>
                </a:rPr>
                <a:t>Independiente</a:t>
              </a:r>
              <a:br>
                <a:rPr lang="es" sz="1200">
                  <a:latin typeface="Helvetica Neue"/>
                  <a:ea typeface="Helvetica Neue"/>
                  <a:cs typeface="Helvetica Neue"/>
                  <a:sym typeface="Helvetica Neue"/>
                </a:rPr>
              </a:br>
              <a:r>
                <a:rPr lang="es" sz="1200">
                  <a:latin typeface="Helvetica Neue"/>
                  <a:ea typeface="Helvetica Neue"/>
                  <a:cs typeface="Helvetica Neue"/>
                  <a:sym typeface="Helvetica Neue"/>
                </a:rPr>
                <a:t>Vélez</a:t>
              </a:r>
              <a:endParaRPr sz="1200">
                <a:latin typeface="Helvetica Neue"/>
                <a:ea typeface="Helvetica Neue"/>
                <a:cs typeface="Helvetica Neue"/>
                <a:sym typeface="Helvetica Neue"/>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Gráficos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univariados</a:t>
            </a:r>
            <a:endParaRPr b="1" sz="4000">
              <a:solidFill>
                <a:srgbClr val="EA90FF"/>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Gráficos de barras</a:t>
            </a:r>
            <a:endParaRPr b="1" sz="40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Fundamentos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16" name="Google Shape;316;p54"/>
          <p:cNvSpPr txBox="1"/>
          <p:nvPr/>
        </p:nvSpPr>
        <p:spPr>
          <a:xfrm>
            <a:off x="473350" y="1908175"/>
            <a:ext cx="3834600" cy="1438500"/>
          </a:xfrm>
          <a:prstGeom prst="rect">
            <a:avLst/>
          </a:prstGeom>
          <a:noFill/>
          <a:ln>
            <a:noFill/>
          </a:ln>
        </p:spPr>
        <p:txBody>
          <a:bodyPr anchorCtr="0" anchor="t" bIns="91425" lIns="91425" spcFirstLastPara="1" rIns="91425" wrap="square" tIns="91425">
            <a:spAutoFit/>
          </a:bodyPr>
          <a:lstStyle/>
          <a:p>
            <a:pPr indent="-314325" lvl="0" marL="457200" rtl="0" algn="just">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Contar </a:t>
            </a:r>
            <a:r>
              <a:rPr lang="es" sz="1350">
                <a:solidFill>
                  <a:schemeClr val="dk1"/>
                </a:solidFill>
                <a:latin typeface="DM Sans"/>
                <a:ea typeface="DM Sans"/>
                <a:cs typeface="DM Sans"/>
                <a:sym typeface="DM Sans"/>
              </a:rPr>
              <a:t>conjunto de datos.</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Mostrar valores puntuales</a:t>
            </a:r>
            <a:r>
              <a:rPr lang="es" sz="1350">
                <a:solidFill>
                  <a:schemeClr val="dk1"/>
                </a:solidFill>
                <a:latin typeface="DM Sans"/>
                <a:ea typeface="DM Sans"/>
                <a:cs typeface="DM Sans"/>
                <a:sym typeface="DM Sans"/>
              </a:rPr>
              <a:t> asociados a una categoría.</a:t>
            </a:r>
            <a:endParaRPr sz="1350">
              <a:solidFill>
                <a:schemeClr val="dk1"/>
              </a:solidFill>
              <a:latin typeface="DM Sans"/>
              <a:ea typeface="DM Sans"/>
              <a:cs typeface="DM Sans"/>
              <a:sym typeface="DM Sans"/>
            </a:endParaRPr>
          </a:p>
          <a:p>
            <a:pPr indent="-314325" lvl="0" marL="457200" rtl="0" algn="just">
              <a:lnSpc>
                <a:spcPct val="15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Se utilizan con </a:t>
            </a:r>
            <a:r>
              <a:rPr b="1" lang="es" sz="1350">
                <a:solidFill>
                  <a:schemeClr val="dk1"/>
                </a:solidFill>
                <a:latin typeface="DM Sans"/>
                <a:ea typeface="DM Sans"/>
                <a:cs typeface="DM Sans"/>
                <a:sym typeface="DM Sans"/>
              </a:rPr>
              <a:t>datos categóricos.</a:t>
            </a:r>
            <a:endParaRPr sz="1350">
              <a:latin typeface="DM Sans"/>
              <a:ea typeface="DM Sans"/>
              <a:cs typeface="DM Sans"/>
              <a:sym typeface="DM Sans"/>
            </a:endParaRPr>
          </a:p>
        </p:txBody>
      </p:sp>
      <p:sp>
        <p:nvSpPr>
          <p:cNvPr id="317" name="Google Shape;317;p54"/>
          <p:cNvSpPr txBox="1"/>
          <p:nvPr/>
        </p:nvSpPr>
        <p:spPr>
          <a:xfrm>
            <a:off x="4527575" y="1908175"/>
            <a:ext cx="3834600" cy="20619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Eje horizontal representa </a:t>
            </a:r>
            <a:r>
              <a:rPr b="1" lang="es" sz="1350">
                <a:solidFill>
                  <a:schemeClr val="dk1"/>
                </a:solidFill>
                <a:latin typeface="DM Sans"/>
                <a:ea typeface="DM Sans"/>
                <a:cs typeface="DM Sans"/>
                <a:sym typeface="DM Sans"/>
              </a:rPr>
              <a:t>las categorías</a:t>
            </a:r>
            <a:r>
              <a:rPr lang="es" sz="1350">
                <a:solidFill>
                  <a:schemeClr val="dk1"/>
                </a:solidFill>
                <a:latin typeface="DM Sans"/>
                <a:ea typeface="DM Sans"/>
                <a:cs typeface="DM Sans"/>
                <a:sym typeface="DM Sans"/>
              </a:rPr>
              <a:t> y una barra por cada una de ellas.</a:t>
            </a:r>
            <a:endParaRPr sz="1350">
              <a:solidFill>
                <a:schemeClr val="dk1"/>
              </a:solidFill>
              <a:latin typeface="DM Sans"/>
              <a:ea typeface="DM Sans"/>
              <a:cs typeface="DM Sans"/>
              <a:sym typeface="DM Sans"/>
            </a:endParaRPr>
          </a:p>
          <a:p>
            <a:pPr indent="-314325" lvl="0" marL="457200" rtl="0" algn="just">
              <a:lnSpc>
                <a:spcPct val="150000"/>
              </a:lnSpc>
              <a:spcBef>
                <a:spcPts val="1000"/>
              </a:spcBef>
              <a:spcAft>
                <a:spcPts val="0"/>
              </a:spcAft>
              <a:buClr>
                <a:srgbClr val="EF89D2"/>
              </a:buClr>
              <a:buSzPts val="1350"/>
              <a:buFont typeface="Helvetica Neue Light"/>
              <a:buChar char="✔"/>
            </a:pPr>
            <a:r>
              <a:rPr lang="es" sz="1350">
                <a:solidFill>
                  <a:schemeClr val="dk1"/>
                </a:solidFill>
                <a:latin typeface="DM Sans"/>
                <a:ea typeface="DM Sans"/>
                <a:cs typeface="DM Sans"/>
                <a:sym typeface="DM Sans"/>
              </a:rPr>
              <a:t>Eje vertical </a:t>
            </a:r>
            <a:r>
              <a:rPr b="1" lang="es" sz="1350">
                <a:solidFill>
                  <a:schemeClr val="dk1"/>
                </a:solidFill>
                <a:latin typeface="DM Sans"/>
                <a:ea typeface="DM Sans"/>
                <a:cs typeface="DM Sans"/>
                <a:sym typeface="DM Sans"/>
              </a:rPr>
              <a:t>representa la cantidad o valor</a:t>
            </a:r>
            <a:r>
              <a:rPr lang="es" sz="1350">
                <a:solidFill>
                  <a:schemeClr val="dk1"/>
                </a:solidFill>
                <a:latin typeface="DM Sans"/>
                <a:ea typeface="DM Sans"/>
                <a:cs typeface="DM Sans"/>
                <a:sym typeface="DM Sans"/>
              </a:rPr>
              <a:t> de los elementos de la categoría en cuestión.</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5"/>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23" name="Google Shape;323;p55"/>
          <p:cNvSpPr txBox="1"/>
          <p:nvPr/>
        </p:nvSpPr>
        <p:spPr>
          <a:xfrm>
            <a:off x="3649500" y="2211613"/>
            <a:ext cx="4987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Tenemos las puntuaciones de 5 equipos, del E1 al E5, separados por categorías, nombradas como como Categoría 1 en color azul y Categoría 2 en color anaranjado.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Recomendación: </a:t>
            </a:r>
            <a:r>
              <a:rPr lang="es" sz="1350">
                <a:latin typeface="DM Sans"/>
                <a:ea typeface="DM Sans"/>
                <a:cs typeface="DM Sans"/>
                <a:sym typeface="DM Sans"/>
              </a:rPr>
              <a:t>No usar gráficos de barras para representar datos en el tiempo porque las relaciones y tendencias son más difíciles de visualizar. ¡Más adelante lo veremos con series de tiempo!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24" name="Google Shape;324;p5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325" name="Google Shape;325;p55"/>
          <p:cNvPicPr preferRelativeResize="0"/>
          <p:nvPr/>
        </p:nvPicPr>
        <p:blipFill>
          <a:blip r:embed="rId3">
            <a:alphaModFix/>
          </a:blip>
          <a:stretch>
            <a:fillRect/>
          </a:stretch>
        </p:blipFill>
        <p:spPr>
          <a:xfrm>
            <a:off x="44188" y="1469538"/>
            <a:ext cx="3338126" cy="22044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6"/>
          <p:cNvSpPr txBox="1"/>
          <p:nvPr/>
        </p:nvSpPr>
        <p:spPr>
          <a:xfrm>
            <a:off x="665280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31" name="Google Shape;331;p56"/>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332" name="Google Shape;332;p5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33" name="Google Shape;333;p56"/>
          <p:cNvSpPr txBox="1"/>
          <p:nvPr/>
        </p:nvSpPr>
        <p:spPr>
          <a:xfrm>
            <a:off x="619425" y="1769638"/>
            <a:ext cx="4987200" cy="1223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Carguemos el siguiente dataset que tiene información de los pasajeros que abordaron el Titanic.</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Hacemos un conteo por Pclass y realizamos un gráfico de barras comparativo de frecuencias.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34" name="Google Shape;334;p56"/>
          <p:cNvSpPr txBox="1"/>
          <p:nvPr/>
        </p:nvSpPr>
        <p:spPr>
          <a:xfrm>
            <a:off x="759225" y="2779050"/>
            <a:ext cx="4847400" cy="17361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850">
                <a:solidFill>
                  <a:srgbClr val="C586C0"/>
                </a:solidFill>
                <a:highlight>
                  <a:srgbClr val="1E1E1E"/>
                </a:highlight>
                <a:latin typeface="Courier New"/>
                <a:ea typeface="Courier New"/>
                <a:cs typeface="Courier New"/>
                <a:sym typeface="Courier New"/>
              </a:rPr>
              <a:t>import</a:t>
            </a:r>
            <a:r>
              <a:rPr lang="es" sz="850">
                <a:solidFill>
                  <a:srgbClr val="D4D4D4"/>
                </a:solidFill>
                <a:highlight>
                  <a:srgbClr val="1E1E1E"/>
                </a:highlight>
                <a:latin typeface="Courier New"/>
                <a:ea typeface="Courier New"/>
                <a:cs typeface="Courier New"/>
                <a:sym typeface="Courier New"/>
              </a:rPr>
              <a:t> seaborn </a:t>
            </a:r>
            <a:r>
              <a:rPr lang="es" sz="850">
                <a:solidFill>
                  <a:srgbClr val="C586C0"/>
                </a:solidFill>
                <a:highlight>
                  <a:srgbClr val="1E1E1E"/>
                </a:highlight>
                <a:latin typeface="Courier New"/>
                <a:ea typeface="Courier New"/>
                <a:cs typeface="Courier New"/>
                <a:sym typeface="Courier New"/>
              </a:rPr>
              <a:t>as</a:t>
            </a:r>
            <a:r>
              <a:rPr lang="es" sz="850">
                <a:solidFill>
                  <a:srgbClr val="D4D4D4"/>
                </a:solidFill>
                <a:highlight>
                  <a:srgbClr val="1E1E1E"/>
                </a:highlight>
                <a:latin typeface="Courier New"/>
                <a:ea typeface="Courier New"/>
                <a:cs typeface="Courier New"/>
                <a:sym typeface="Courier New"/>
              </a:rPr>
              <a:t> sns</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C586C0"/>
                </a:solidFill>
                <a:highlight>
                  <a:srgbClr val="1E1E1E"/>
                </a:highlight>
                <a:latin typeface="Courier New"/>
                <a:ea typeface="Courier New"/>
                <a:cs typeface="Courier New"/>
                <a:sym typeface="Courier New"/>
              </a:rPr>
              <a:t>import</a:t>
            </a:r>
            <a:r>
              <a:rPr lang="es" sz="850">
                <a:solidFill>
                  <a:srgbClr val="D4D4D4"/>
                </a:solidFill>
                <a:highlight>
                  <a:srgbClr val="1E1E1E"/>
                </a:highlight>
                <a:latin typeface="Courier New"/>
                <a:ea typeface="Courier New"/>
                <a:cs typeface="Courier New"/>
                <a:sym typeface="Courier New"/>
              </a:rPr>
              <a:t> pandas </a:t>
            </a:r>
            <a:r>
              <a:rPr lang="es" sz="850">
                <a:solidFill>
                  <a:srgbClr val="C586C0"/>
                </a:solidFill>
                <a:highlight>
                  <a:srgbClr val="1E1E1E"/>
                </a:highlight>
                <a:latin typeface="Courier New"/>
                <a:ea typeface="Courier New"/>
                <a:cs typeface="Courier New"/>
                <a:sym typeface="Courier New"/>
              </a:rPr>
              <a:t>as</a:t>
            </a:r>
            <a:r>
              <a:rPr lang="es" sz="850">
                <a:solidFill>
                  <a:srgbClr val="D4D4D4"/>
                </a:solidFill>
                <a:highlight>
                  <a:srgbClr val="1E1E1E"/>
                </a:highlight>
                <a:latin typeface="Courier New"/>
                <a:ea typeface="Courier New"/>
                <a:cs typeface="Courier New"/>
                <a:sym typeface="Courier New"/>
              </a:rPr>
              <a:t> pd</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df=pd.read_csv</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"https://raw.githubusercontent.com/ven-27/datasets/master/titanic.csv"</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df_n=df</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'Survived'</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'Sex'</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'Pclass'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.groupby</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by=</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'Sex'</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'Pclass'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.count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.reset_index</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df_n.head</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plt.figure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figsize=</a:t>
            </a:r>
            <a:r>
              <a:rPr lang="es" sz="850">
                <a:solidFill>
                  <a:srgbClr val="DCDCDC"/>
                </a:solidFill>
                <a:highlight>
                  <a:srgbClr val="1E1E1E"/>
                </a:highlight>
                <a:latin typeface="Courier New"/>
                <a:ea typeface="Courier New"/>
                <a:cs typeface="Courier New"/>
                <a:sym typeface="Courier New"/>
              </a:rPr>
              <a:t>(</a:t>
            </a:r>
            <a:r>
              <a:rPr lang="es" sz="850">
                <a:solidFill>
                  <a:srgbClr val="B5CEA8"/>
                </a:solidFill>
                <a:highlight>
                  <a:srgbClr val="1E1E1E"/>
                </a:highlight>
                <a:latin typeface="Courier New"/>
                <a:ea typeface="Courier New"/>
                <a:cs typeface="Courier New"/>
                <a:sym typeface="Courier New"/>
              </a:rPr>
              <a:t>10</a:t>
            </a:r>
            <a:r>
              <a:rPr lang="es" sz="850">
                <a:solidFill>
                  <a:srgbClr val="DCDCDC"/>
                </a:solidFill>
                <a:highlight>
                  <a:srgbClr val="1E1E1E"/>
                </a:highlight>
                <a:latin typeface="Courier New"/>
                <a:ea typeface="Courier New"/>
                <a:cs typeface="Courier New"/>
                <a:sym typeface="Courier New"/>
              </a:rPr>
              <a:t>,</a:t>
            </a:r>
            <a:r>
              <a:rPr lang="es" sz="850">
                <a:solidFill>
                  <a:srgbClr val="B5CEA8"/>
                </a:solidFill>
                <a:highlight>
                  <a:srgbClr val="1E1E1E"/>
                </a:highlight>
                <a:latin typeface="Courier New"/>
                <a:ea typeface="Courier New"/>
                <a:cs typeface="Courier New"/>
                <a:sym typeface="Courier New"/>
              </a:rPr>
              <a:t>6</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sns.barplot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y=</a:t>
            </a:r>
            <a:r>
              <a:rPr lang="es" sz="850">
                <a:solidFill>
                  <a:srgbClr val="CE9178"/>
                </a:solidFill>
                <a:highlight>
                  <a:srgbClr val="1E1E1E"/>
                </a:highlight>
                <a:latin typeface="Courier New"/>
                <a:ea typeface="Courier New"/>
                <a:cs typeface="Courier New"/>
                <a:sym typeface="Courier New"/>
              </a:rPr>
              <a:t>'Survived'</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x=</a:t>
            </a:r>
            <a:r>
              <a:rPr lang="es" sz="850">
                <a:solidFill>
                  <a:srgbClr val="CE9178"/>
                </a:solidFill>
                <a:highlight>
                  <a:srgbClr val="1E1E1E"/>
                </a:highlight>
                <a:latin typeface="Courier New"/>
                <a:ea typeface="Courier New"/>
                <a:cs typeface="Courier New"/>
                <a:sym typeface="Courier New"/>
              </a:rPr>
              <a:t>'Sex'</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hue=</a:t>
            </a:r>
            <a:r>
              <a:rPr lang="es" sz="850">
                <a:solidFill>
                  <a:srgbClr val="CE9178"/>
                </a:solidFill>
                <a:highlight>
                  <a:srgbClr val="1E1E1E"/>
                </a:highlight>
                <a:latin typeface="Courier New"/>
                <a:ea typeface="Courier New"/>
                <a:cs typeface="Courier New"/>
                <a:sym typeface="Courier New"/>
              </a:rPr>
              <a:t>'Pclass'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data=df_n</a:t>
            </a:r>
            <a:r>
              <a:rPr lang="es" sz="850">
                <a:solidFill>
                  <a:srgbClr val="DCDCDC"/>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p:txBody>
      </p:sp>
      <p:pic>
        <p:nvPicPr>
          <p:cNvPr id="335" name="Google Shape;335;p56"/>
          <p:cNvPicPr preferRelativeResize="0"/>
          <p:nvPr/>
        </p:nvPicPr>
        <p:blipFill>
          <a:blip r:embed="rId4">
            <a:alphaModFix/>
          </a:blip>
          <a:stretch>
            <a:fillRect/>
          </a:stretch>
        </p:blipFill>
        <p:spPr>
          <a:xfrm>
            <a:off x="5712675" y="1275425"/>
            <a:ext cx="3431349" cy="20801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7"/>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41" name="Google Shape;341;p57"/>
          <p:cNvSpPr txBox="1"/>
          <p:nvPr/>
        </p:nvSpPr>
        <p:spPr>
          <a:xfrm>
            <a:off x="509200" y="1334275"/>
            <a:ext cx="8141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Miremos un ejemplo con una librería llamada Bokeh que permite generar gráficos interactivos.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42" name="Google Shape;342;p57"/>
          <p:cNvSpPr txBox="1"/>
          <p:nvPr/>
        </p:nvSpPr>
        <p:spPr>
          <a:xfrm>
            <a:off x="306700" y="1865150"/>
            <a:ext cx="8546100" cy="26238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df_x=df</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'Survived'</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'Pclass'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.groupby</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by=</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'Pclass'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.count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.reset_index</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df_x</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'Pclass'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=df_x</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'Pclass'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.astype</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'str'</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C586C0"/>
                </a:solidFill>
                <a:highlight>
                  <a:srgbClr val="1E1E1E"/>
                </a:highlight>
                <a:latin typeface="Courier New"/>
                <a:ea typeface="Courier New"/>
                <a:cs typeface="Courier New"/>
                <a:sym typeface="Courier New"/>
              </a:rPr>
              <a:t>from</a:t>
            </a:r>
            <a:r>
              <a:rPr lang="es" sz="850">
                <a:solidFill>
                  <a:srgbClr val="D4D4D4"/>
                </a:solidFill>
                <a:highlight>
                  <a:srgbClr val="1E1E1E"/>
                </a:highlight>
                <a:latin typeface="Courier New"/>
                <a:ea typeface="Courier New"/>
                <a:cs typeface="Courier New"/>
                <a:sym typeface="Courier New"/>
              </a:rPr>
              <a:t> bokeh.palettes </a:t>
            </a:r>
            <a:r>
              <a:rPr lang="es" sz="850">
                <a:solidFill>
                  <a:srgbClr val="C586C0"/>
                </a:solidFill>
                <a:highlight>
                  <a:srgbClr val="1E1E1E"/>
                </a:highlight>
                <a:latin typeface="Courier New"/>
                <a:ea typeface="Courier New"/>
                <a:cs typeface="Courier New"/>
                <a:sym typeface="Courier New"/>
              </a:rPr>
              <a:t>import</a:t>
            </a:r>
            <a:r>
              <a:rPr lang="es" sz="850">
                <a:solidFill>
                  <a:srgbClr val="D4D4D4"/>
                </a:solidFill>
                <a:highlight>
                  <a:srgbClr val="1E1E1E"/>
                </a:highlight>
                <a:latin typeface="Courier New"/>
                <a:ea typeface="Courier New"/>
                <a:cs typeface="Courier New"/>
                <a:sym typeface="Courier New"/>
              </a:rPr>
              <a:t> Spectral6</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C586C0"/>
                </a:solidFill>
                <a:highlight>
                  <a:srgbClr val="1E1E1E"/>
                </a:highlight>
                <a:latin typeface="Courier New"/>
                <a:ea typeface="Courier New"/>
                <a:cs typeface="Courier New"/>
                <a:sym typeface="Courier New"/>
              </a:rPr>
              <a:t>from</a:t>
            </a:r>
            <a:r>
              <a:rPr lang="es" sz="850">
                <a:solidFill>
                  <a:srgbClr val="D4D4D4"/>
                </a:solidFill>
                <a:highlight>
                  <a:srgbClr val="1E1E1E"/>
                </a:highlight>
                <a:latin typeface="Courier New"/>
                <a:ea typeface="Courier New"/>
                <a:cs typeface="Courier New"/>
                <a:sym typeface="Courier New"/>
              </a:rPr>
              <a:t> bokeh.io </a:t>
            </a:r>
            <a:r>
              <a:rPr lang="es" sz="850">
                <a:solidFill>
                  <a:srgbClr val="C586C0"/>
                </a:solidFill>
                <a:highlight>
                  <a:srgbClr val="1E1E1E"/>
                </a:highlight>
                <a:latin typeface="Courier New"/>
                <a:ea typeface="Courier New"/>
                <a:cs typeface="Courier New"/>
                <a:sym typeface="Courier New"/>
              </a:rPr>
              <a:t>import</a:t>
            </a:r>
            <a:r>
              <a:rPr lang="es" sz="850">
                <a:solidFill>
                  <a:srgbClr val="D4D4D4"/>
                </a:solidFill>
                <a:highlight>
                  <a:srgbClr val="1E1E1E"/>
                </a:highlight>
                <a:latin typeface="Courier New"/>
                <a:ea typeface="Courier New"/>
                <a:cs typeface="Courier New"/>
                <a:sym typeface="Courier New"/>
              </a:rPr>
              <a:t> show</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output_notebook</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C586C0"/>
                </a:solidFill>
                <a:highlight>
                  <a:srgbClr val="1E1E1E"/>
                </a:highlight>
                <a:latin typeface="Courier New"/>
                <a:ea typeface="Courier New"/>
                <a:cs typeface="Courier New"/>
                <a:sym typeface="Courier New"/>
              </a:rPr>
              <a:t>from</a:t>
            </a:r>
            <a:r>
              <a:rPr lang="es" sz="850">
                <a:solidFill>
                  <a:srgbClr val="D4D4D4"/>
                </a:solidFill>
                <a:highlight>
                  <a:srgbClr val="1E1E1E"/>
                </a:highlight>
                <a:latin typeface="Courier New"/>
                <a:ea typeface="Courier New"/>
                <a:cs typeface="Courier New"/>
                <a:sym typeface="Courier New"/>
              </a:rPr>
              <a:t> bokeh.models </a:t>
            </a:r>
            <a:r>
              <a:rPr lang="es" sz="850">
                <a:solidFill>
                  <a:srgbClr val="C586C0"/>
                </a:solidFill>
                <a:highlight>
                  <a:srgbClr val="1E1E1E"/>
                </a:highlight>
                <a:latin typeface="Courier New"/>
                <a:ea typeface="Courier New"/>
                <a:cs typeface="Courier New"/>
                <a:sym typeface="Courier New"/>
              </a:rPr>
              <a:t>import</a:t>
            </a:r>
            <a:r>
              <a:rPr lang="es" sz="850">
                <a:solidFill>
                  <a:srgbClr val="D4D4D4"/>
                </a:solidFill>
                <a:highlight>
                  <a:srgbClr val="1E1E1E"/>
                </a:highlight>
                <a:latin typeface="Courier New"/>
                <a:ea typeface="Courier New"/>
                <a:cs typeface="Courier New"/>
                <a:sym typeface="Courier New"/>
              </a:rPr>
              <a:t> CategoricalColorMapper</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ColumnDataSource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FactorRange</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C586C0"/>
                </a:solidFill>
                <a:highlight>
                  <a:srgbClr val="1E1E1E"/>
                </a:highlight>
                <a:latin typeface="Courier New"/>
                <a:ea typeface="Courier New"/>
                <a:cs typeface="Courier New"/>
                <a:sym typeface="Courier New"/>
              </a:rPr>
              <a:t>from</a:t>
            </a:r>
            <a:r>
              <a:rPr lang="es" sz="850">
                <a:solidFill>
                  <a:srgbClr val="D4D4D4"/>
                </a:solidFill>
                <a:highlight>
                  <a:srgbClr val="1E1E1E"/>
                </a:highlight>
                <a:latin typeface="Courier New"/>
                <a:ea typeface="Courier New"/>
                <a:cs typeface="Courier New"/>
                <a:sym typeface="Courier New"/>
              </a:rPr>
              <a:t> bokeh.plotting </a:t>
            </a:r>
            <a:r>
              <a:rPr lang="es" sz="850">
                <a:solidFill>
                  <a:srgbClr val="C586C0"/>
                </a:solidFill>
                <a:highlight>
                  <a:srgbClr val="1E1E1E"/>
                </a:highlight>
                <a:latin typeface="Courier New"/>
                <a:ea typeface="Courier New"/>
                <a:cs typeface="Courier New"/>
                <a:sym typeface="Courier New"/>
              </a:rPr>
              <a:t>import</a:t>
            </a:r>
            <a:r>
              <a:rPr lang="es" sz="850">
                <a:solidFill>
                  <a:srgbClr val="D4D4D4"/>
                </a:solidFill>
                <a:highlight>
                  <a:srgbClr val="1E1E1E"/>
                </a:highlight>
                <a:latin typeface="Courier New"/>
                <a:ea typeface="Courier New"/>
                <a:cs typeface="Courier New"/>
                <a:sym typeface="Courier New"/>
              </a:rPr>
              <a:t> figure</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source = ColumnDataSource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data=</a:t>
            </a:r>
            <a:r>
              <a:rPr lang="es" sz="850">
                <a:solidFill>
                  <a:srgbClr val="4EC9B0"/>
                </a:solidFill>
                <a:highlight>
                  <a:srgbClr val="1E1E1E"/>
                </a:highlight>
                <a:latin typeface="Courier New"/>
                <a:ea typeface="Courier New"/>
                <a:cs typeface="Courier New"/>
                <a:sym typeface="Courier New"/>
              </a:rPr>
              <a:t>dict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Pclass=df_x.Pclass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counts=df_x.Survived</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color=Spectral6</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 = figure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x_range=df_x.Pclass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plot_height=</a:t>
            </a:r>
            <a:r>
              <a:rPr lang="es" sz="850">
                <a:solidFill>
                  <a:srgbClr val="B5CEA8"/>
                </a:solidFill>
                <a:highlight>
                  <a:srgbClr val="1E1E1E"/>
                </a:highlight>
                <a:latin typeface="Courier New"/>
                <a:ea typeface="Courier New"/>
                <a:cs typeface="Courier New"/>
                <a:sym typeface="Courier New"/>
              </a:rPr>
              <a:t>250</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toolbar_location=</a:t>
            </a:r>
            <a:r>
              <a:rPr lang="es" sz="850">
                <a:solidFill>
                  <a:srgbClr val="569CD6"/>
                </a:solidFill>
                <a:highlight>
                  <a:srgbClr val="1E1E1E"/>
                </a:highlight>
                <a:latin typeface="Courier New"/>
                <a:ea typeface="Courier New"/>
                <a:cs typeface="Courier New"/>
                <a:sym typeface="Courier New"/>
              </a:rPr>
              <a:t>None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title=</a:t>
            </a:r>
            <a:r>
              <a:rPr lang="es" sz="850">
                <a:solidFill>
                  <a:srgbClr val="CE9178"/>
                </a:solidFill>
                <a:highlight>
                  <a:srgbClr val="1E1E1E"/>
                </a:highlight>
                <a:latin typeface="Courier New"/>
                <a:ea typeface="Courier New"/>
                <a:cs typeface="Courier New"/>
                <a:sym typeface="Courier New"/>
              </a:rPr>
              <a:t>"Clases involucradas"</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p.vbar</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x=</a:t>
            </a:r>
            <a:r>
              <a:rPr lang="es" sz="850">
                <a:solidFill>
                  <a:srgbClr val="CE9178"/>
                </a:solidFill>
                <a:highlight>
                  <a:srgbClr val="1E1E1E"/>
                </a:highlight>
                <a:latin typeface="Courier New"/>
                <a:ea typeface="Courier New"/>
                <a:cs typeface="Courier New"/>
                <a:sym typeface="Courier New"/>
              </a:rPr>
              <a:t>'Pclass'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top=</a:t>
            </a:r>
            <a:r>
              <a:rPr lang="es" sz="850">
                <a:solidFill>
                  <a:srgbClr val="CE9178"/>
                </a:solidFill>
                <a:highlight>
                  <a:srgbClr val="1E1E1E"/>
                </a:highlight>
                <a:latin typeface="Courier New"/>
                <a:ea typeface="Courier New"/>
                <a:cs typeface="Courier New"/>
                <a:sym typeface="Courier New"/>
              </a:rPr>
              <a:t>'counts'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width=</a:t>
            </a:r>
            <a:r>
              <a:rPr lang="es" sz="850">
                <a:solidFill>
                  <a:srgbClr val="B5CEA8"/>
                </a:solidFill>
                <a:highlight>
                  <a:srgbClr val="1E1E1E"/>
                </a:highlight>
                <a:latin typeface="Courier New"/>
                <a:ea typeface="Courier New"/>
                <a:cs typeface="Courier New"/>
                <a:sym typeface="Courier New"/>
              </a:rPr>
              <a:t>0.9</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color=</a:t>
            </a:r>
            <a:r>
              <a:rPr lang="es" sz="850">
                <a:solidFill>
                  <a:srgbClr val="CE9178"/>
                </a:solidFill>
                <a:highlight>
                  <a:srgbClr val="1E1E1E"/>
                </a:highlight>
                <a:latin typeface="Courier New"/>
                <a:ea typeface="Courier New"/>
                <a:cs typeface="Courier New"/>
                <a:sym typeface="Courier New"/>
              </a:rPr>
              <a:t>'color'</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legend=</a:t>
            </a:r>
            <a:r>
              <a:rPr lang="es" sz="850">
                <a:solidFill>
                  <a:srgbClr val="CE9178"/>
                </a:solidFill>
                <a:highlight>
                  <a:srgbClr val="1E1E1E"/>
                </a:highlight>
                <a:latin typeface="Courier New"/>
                <a:ea typeface="Courier New"/>
                <a:cs typeface="Courier New"/>
                <a:sym typeface="Courier New"/>
              </a:rPr>
              <a:t>"Pclass"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source=source</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p.xgrid.grid_line_color = </a:t>
            </a:r>
            <a:r>
              <a:rPr lang="es" sz="850">
                <a:solidFill>
                  <a:srgbClr val="569CD6"/>
                </a:solidFill>
                <a:highlight>
                  <a:srgbClr val="1E1E1E"/>
                </a:highlight>
                <a:latin typeface="Courier New"/>
                <a:ea typeface="Courier New"/>
                <a:cs typeface="Courier New"/>
                <a:sym typeface="Courier New"/>
              </a:rPr>
              <a:t>None;</a:t>
            </a:r>
            <a:r>
              <a:rPr lang="es" sz="850">
                <a:solidFill>
                  <a:srgbClr val="D4D4D4"/>
                </a:solidFill>
                <a:highlight>
                  <a:srgbClr val="1E1E1E"/>
                </a:highlight>
                <a:latin typeface="Courier New"/>
                <a:ea typeface="Courier New"/>
                <a:cs typeface="Courier New"/>
                <a:sym typeface="Courier New"/>
              </a:rPr>
              <a:t>p.xaxis.axis_label = </a:t>
            </a:r>
            <a:r>
              <a:rPr lang="es" sz="850">
                <a:solidFill>
                  <a:srgbClr val="CE9178"/>
                </a:solidFill>
                <a:highlight>
                  <a:srgbClr val="1E1E1E"/>
                </a:highlight>
                <a:latin typeface="Courier New"/>
                <a:ea typeface="Courier New"/>
                <a:cs typeface="Courier New"/>
                <a:sym typeface="Courier New"/>
              </a:rPr>
              <a:t>"Clase"</a:t>
            </a:r>
            <a:endParaRPr sz="8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p.yaxis.axis_label = </a:t>
            </a:r>
            <a:r>
              <a:rPr lang="es" sz="850">
                <a:solidFill>
                  <a:srgbClr val="CE9178"/>
                </a:solidFill>
                <a:highlight>
                  <a:srgbClr val="1E1E1E"/>
                </a:highlight>
                <a:latin typeface="Courier New"/>
                <a:ea typeface="Courier New"/>
                <a:cs typeface="Courier New"/>
                <a:sym typeface="Courier New"/>
              </a:rPr>
              <a:t>"Frecuencia"</a:t>
            </a:r>
            <a:endParaRPr sz="8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p.legend.orientation = </a:t>
            </a:r>
            <a:r>
              <a:rPr lang="es" sz="850">
                <a:solidFill>
                  <a:srgbClr val="CE9178"/>
                </a:solidFill>
                <a:highlight>
                  <a:srgbClr val="1E1E1E"/>
                </a:highlight>
                <a:latin typeface="Courier New"/>
                <a:ea typeface="Courier New"/>
                <a:cs typeface="Courier New"/>
                <a:sym typeface="Courier New"/>
              </a:rPr>
              <a:t>"horizontal"</a:t>
            </a:r>
            <a:endParaRPr sz="8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p.legend.location = </a:t>
            </a:r>
            <a:r>
              <a:rPr lang="es" sz="850">
                <a:solidFill>
                  <a:srgbClr val="CE9178"/>
                </a:solidFill>
                <a:highlight>
                  <a:srgbClr val="1E1E1E"/>
                </a:highlight>
                <a:latin typeface="Courier New"/>
                <a:ea typeface="Courier New"/>
                <a:cs typeface="Courier New"/>
                <a:sym typeface="Courier New"/>
              </a:rPr>
              <a:t>"top_center";</a:t>
            </a:r>
            <a:r>
              <a:rPr lang="es" sz="850">
                <a:solidFill>
                  <a:srgbClr val="D4D4D4"/>
                </a:solidFill>
                <a:highlight>
                  <a:srgbClr val="1E1E1E"/>
                </a:highlight>
                <a:latin typeface="Courier New"/>
                <a:ea typeface="Courier New"/>
                <a:cs typeface="Courier New"/>
                <a:sym typeface="Courier New"/>
              </a:rPr>
              <a:t>p.add_tools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HoverTool</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show</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p</a:t>
            </a:r>
            <a:r>
              <a:rPr lang="es" sz="850">
                <a:solidFill>
                  <a:srgbClr val="DCDCDC"/>
                </a:solidFill>
                <a:highlight>
                  <a:srgbClr val="1E1E1E"/>
                </a:highlight>
                <a:latin typeface="Courier New"/>
                <a:ea typeface="Courier New"/>
                <a:cs typeface="Courier New"/>
                <a:sym typeface="Courier New"/>
              </a:rPr>
              <a:t>)</a:t>
            </a:r>
            <a:endParaRPr sz="85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48" name="Google Shape;348;p58"/>
          <p:cNvSpPr txBox="1"/>
          <p:nvPr/>
        </p:nvSpPr>
        <p:spPr>
          <a:xfrm>
            <a:off x="509200" y="1334275"/>
            <a:ext cx="8141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gráficas obtenidas en esta librería son de alta calidad con la posibilidad de interactuar de manera dinámica con el usuario por lo que se usa mucho en el desarrollo de Dashboards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49" name="Google Shape;349;p58"/>
          <p:cNvPicPr preferRelativeResize="0"/>
          <p:nvPr/>
        </p:nvPicPr>
        <p:blipFill>
          <a:blip r:embed="rId3">
            <a:alphaModFix/>
          </a:blip>
          <a:stretch>
            <a:fillRect/>
          </a:stretch>
        </p:blipFill>
        <p:spPr>
          <a:xfrm>
            <a:off x="2014525" y="2156225"/>
            <a:ext cx="5114925" cy="2124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pSp>
        <p:nvGrpSpPr>
          <p:cNvPr id="354" name="Google Shape;354;p59"/>
          <p:cNvGrpSpPr/>
          <p:nvPr/>
        </p:nvGrpSpPr>
        <p:grpSpPr>
          <a:xfrm>
            <a:off x="473370" y="619431"/>
            <a:ext cx="738905" cy="738905"/>
            <a:chOff x="575612" y="1950748"/>
            <a:chExt cx="431100" cy="431100"/>
          </a:xfrm>
        </p:grpSpPr>
        <p:sp>
          <p:nvSpPr>
            <p:cNvPr id="355" name="Google Shape;355;p5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5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57" name="Google Shape;357;p5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58" name="Google Shape;358;p59"/>
          <p:cNvSpPr txBox="1"/>
          <p:nvPr/>
        </p:nvSpPr>
        <p:spPr>
          <a:xfrm>
            <a:off x="473350" y="150415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¿En cuál de los siguientes casos podrías usar un gráfico de barras?</a:t>
            </a:r>
            <a:endParaRPr sz="2500">
              <a:solidFill>
                <a:srgbClr val="B7B7B7"/>
              </a:solidFill>
              <a:latin typeface="DM Sans"/>
              <a:ea typeface="DM Sans"/>
              <a:cs typeface="DM Sans"/>
              <a:sym typeface="DM Sans"/>
            </a:endParaRPr>
          </a:p>
        </p:txBody>
      </p:sp>
      <p:sp>
        <p:nvSpPr>
          <p:cNvPr id="359" name="Google Shape;359;p59"/>
          <p:cNvSpPr txBox="1"/>
          <p:nvPr/>
        </p:nvSpPr>
        <p:spPr>
          <a:xfrm>
            <a:off x="473350" y="3709800"/>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la encuesta de Zoom </a:t>
            </a:r>
            <a:endParaRPr sz="2000">
              <a:solidFill>
                <a:srgbClr val="83AEFB"/>
              </a:solidFill>
              <a:latin typeface="DM Sans"/>
              <a:ea typeface="DM Sans"/>
              <a:cs typeface="DM Sans"/>
              <a:sym typeface="DM Sans"/>
            </a:endParaRPr>
          </a:p>
        </p:txBody>
      </p:sp>
      <p:sp>
        <p:nvSpPr>
          <p:cNvPr id="360" name="Google Shape;360;p59"/>
          <p:cNvSpPr txBox="1"/>
          <p:nvPr/>
        </p:nvSpPr>
        <p:spPr>
          <a:xfrm>
            <a:off x="495900" y="2555550"/>
            <a:ext cx="8152200" cy="1534200"/>
          </a:xfrm>
          <a:prstGeom prst="rect">
            <a:avLst/>
          </a:prstGeom>
          <a:noFill/>
          <a:ln>
            <a:noFill/>
          </a:ln>
        </p:spPr>
        <p:txBody>
          <a:bodyPr anchorCtr="0" anchor="t" bIns="91425" lIns="91425" spcFirstLastPara="1" rIns="91425" wrap="square" tIns="91425">
            <a:spAutoFit/>
          </a:bodyPr>
          <a:lstStyle/>
          <a:p>
            <a:pPr indent="-323850" lvl="0" marL="457200" rtl="0" algn="l">
              <a:spcBef>
                <a:spcPts val="1000"/>
              </a:spcBef>
              <a:spcAft>
                <a:spcPts val="0"/>
              </a:spcAft>
              <a:buClr>
                <a:srgbClr val="EAFF6A"/>
              </a:buClr>
              <a:buSzPts val="1500"/>
              <a:buFont typeface="DM Sans"/>
              <a:buChar char="✔"/>
            </a:pPr>
            <a:r>
              <a:rPr lang="es" sz="1500">
                <a:solidFill>
                  <a:srgbClr val="B7B7B7"/>
                </a:solidFill>
                <a:latin typeface="DM Sans"/>
                <a:ea typeface="DM Sans"/>
                <a:cs typeface="DM Sans"/>
                <a:sym typeface="DM Sans"/>
              </a:rPr>
              <a:t>Medición de salario mínimo/máximo en 5 países de Latinoamérica. </a:t>
            </a:r>
            <a:endParaRPr sz="1500">
              <a:solidFill>
                <a:srgbClr val="B7B7B7"/>
              </a:solidFill>
              <a:latin typeface="DM Sans"/>
              <a:ea typeface="DM Sans"/>
              <a:cs typeface="DM Sans"/>
              <a:sym typeface="DM Sans"/>
            </a:endParaRPr>
          </a:p>
          <a:p>
            <a:pPr indent="-323850" lvl="0" marL="457200" rtl="0" algn="l">
              <a:spcBef>
                <a:spcPts val="1000"/>
              </a:spcBef>
              <a:spcAft>
                <a:spcPts val="0"/>
              </a:spcAft>
              <a:buClr>
                <a:srgbClr val="EAFF6A"/>
              </a:buClr>
              <a:buSzPts val="1500"/>
              <a:buFont typeface="DM Sans"/>
              <a:buChar char="✔"/>
            </a:pPr>
            <a:r>
              <a:rPr lang="es" sz="1500">
                <a:solidFill>
                  <a:srgbClr val="B7B7B7"/>
                </a:solidFill>
                <a:latin typeface="DM Sans"/>
                <a:ea typeface="DM Sans"/>
                <a:cs typeface="DM Sans"/>
                <a:sym typeface="DM Sans"/>
              </a:rPr>
              <a:t>Medición de salario mínimo en 5 países de Latinoamérica, con una comparación trimestral. </a:t>
            </a:r>
            <a:endParaRPr sz="1500">
              <a:solidFill>
                <a:srgbClr val="B7B7B7"/>
              </a:solidFill>
              <a:latin typeface="DM Sans"/>
              <a:ea typeface="DM Sans"/>
              <a:cs typeface="DM Sans"/>
              <a:sym typeface="DM Sans"/>
            </a:endParaRPr>
          </a:p>
          <a:p>
            <a:pPr indent="-317500" lvl="0" marL="457200" rtl="0" algn="l">
              <a:spcBef>
                <a:spcPts val="1000"/>
              </a:spcBef>
              <a:spcAft>
                <a:spcPts val="0"/>
              </a:spcAft>
              <a:buClr>
                <a:srgbClr val="EAFF6A"/>
              </a:buClr>
              <a:buSzPts val="1400"/>
              <a:buFont typeface="DM Sans"/>
              <a:buChar char="✔"/>
            </a:pPr>
            <a:r>
              <a:rPr lang="es" sz="1500">
                <a:solidFill>
                  <a:srgbClr val="B7B7B7"/>
                </a:solidFill>
                <a:latin typeface="DM Sans"/>
                <a:ea typeface="DM Sans"/>
                <a:cs typeface="DM Sans"/>
                <a:sym typeface="DM Sans"/>
              </a:rPr>
              <a:t>Evolución del salario mínimo en 5 países de Latinoamérica en el último semestre.</a:t>
            </a:r>
            <a:r>
              <a:rPr lang="es" sz="2600">
                <a:solidFill>
                  <a:srgbClr val="B7B7B7"/>
                </a:solidFill>
                <a:latin typeface="DM Sans"/>
                <a:ea typeface="DM Sans"/>
                <a:cs typeface="DM Sans"/>
                <a:sym typeface="DM Sans"/>
              </a:rPr>
              <a:t> </a:t>
            </a:r>
            <a:endParaRPr sz="1500">
              <a:solidFill>
                <a:srgbClr val="B7B7B7"/>
              </a:solidFill>
              <a:latin typeface="DM Sans"/>
              <a:ea typeface="DM Sans"/>
              <a:cs typeface="DM Sans"/>
              <a:sym typeface="DM Sans"/>
            </a:endParaRPr>
          </a:p>
        </p:txBody>
      </p:sp>
      <p:pic>
        <p:nvPicPr>
          <p:cNvPr id="361" name="Google Shape;361;p59"/>
          <p:cNvPicPr preferRelativeResize="0"/>
          <p:nvPr/>
        </p:nvPicPr>
        <p:blipFill rotWithShape="1">
          <a:blip r:embed="rId4">
            <a:alphaModFix/>
          </a:blip>
          <a:srcRect b="0" l="-28965" r="0" t="-28965"/>
          <a:stretch/>
        </p:blipFill>
        <p:spPr>
          <a:xfrm>
            <a:off x="5483513" y="4089750"/>
            <a:ext cx="657225" cy="48577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33"/>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108" name="Google Shape;108;p33"/>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109" name="Google Shape;109;p33"/>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110" name="Google Shape;110;p33"/>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111" name="Google Shape;111;p33"/>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12" name="Google Shape;112;p33"/>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00</a:t>
            </a:r>
            <a:endParaRPr b="1" sz="1600">
              <a:solidFill>
                <a:srgbClr val="999999"/>
              </a:solidFill>
              <a:latin typeface="DM Sans"/>
              <a:ea typeface="DM Sans"/>
              <a:cs typeface="DM Sans"/>
              <a:sym typeface="DM Sans"/>
            </a:endParaRPr>
          </a:p>
        </p:txBody>
      </p:sp>
      <p:cxnSp>
        <p:nvCxnSpPr>
          <p:cNvPr id="113" name="Google Shape;113;p33"/>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14" name="Google Shape;114;p33"/>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Nombre de la clase</a:t>
            </a:r>
            <a:endParaRPr b="1" sz="1500">
              <a:solidFill>
                <a:srgbClr val="999999"/>
              </a:solidFill>
              <a:latin typeface="DM Sans"/>
              <a:ea typeface="DM Sans"/>
              <a:cs typeface="DM Sans"/>
              <a:sym typeface="DM Sans"/>
            </a:endParaRPr>
          </a:p>
        </p:txBody>
      </p:sp>
      <p:sp>
        <p:nvSpPr>
          <p:cNvPr id="115" name="Google Shape;115;p33"/>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01</a:t>
            </a:r>
            <a:endParaRPr b="1" sz="1600">
              <a:solidFill>
                <a:schemeClr val="lt1"/>
              </a:solidFill>
              <a:latin typeface="DM Sans"/>
              <a:ea typeface="DM Sans"/>
              <a:cs typeface="DM Sans"/>
              <a:sym typeface="DM Sans"/>
            </a:endParaRPr>
          </a:p>
        </p:txBody>
      </p:sp>
      <p:cxnSp>
        <p:nvCxnSpPr>
          <p:cNvPr id="116" name="Google Shape;116;p33"/>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17" name="Google Shape;117;p33"/>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Nombre de la clase</a:t>
            </a:r>
            <a:endParaRPr b="1" sz="1500">
              <a:solidFill>
                <a:srgbClr val="EAFF6A"/>
              </a:solidFill>
              <a:latin typeface="DM Sans"/>
              <a:ea typeface="DM Sans"/>
              <a:cs typeface="DM Sans"/>
              <a:sym typeface="DM Sans"/>
            </a:endParaRPr>
          </a:p>
        </p:txBody>
      </p:sp>
      <p:sp>
        <p:nvSpPr>
          <p:cNvPr id="118" name="Google Shape;118;p33"/>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02</a:t>
            </a:r>
            <a:endParaRPr b="1" sz="1600">
              <a:solidFill>
                <a:srgbClr val="999999"/>
              </a:solidFill>
              <a:latin typeface="DM Sans"/>
              <a:ea typeface="DM Sans"/>
              <a:cs typeface="DM Sans"/>
              <a:sym typeface="DM Sans"/>
            </a:endParaRPr>
          </a:p>
        </p:txBody>
      </p:sp>
      <p:cxnSp>
        <p:nvCxnSpPr>
          <p:cNvPr id="119" name="Google Shape;119;p33"/>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20" name="Google Shape;120;p33"/>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Nombre de la clase</a:t>
            </a:r>
            <a:endParaRPr b="1" sz="1500">
              <a:solidFill>
                <a:srgbClr val="999999"/>
              </a:solidFill>
              <a:latin typeface="DM Sans"/>
              <a:ea typeface="DM Sans"/>
              <a:cs typeface="DM Sans"/>
              <a:sym typeface="DM Sans"/>
            </a:endParaRPr>
          </a:p>
        </p:txBody>
      </p:sp>
      <p:cxnSp>
        <p:nvCxnSpPr>
          <p:cNvPr id="121" name="Google Shape;121;p33"/>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22" name="Google Shape;122;p33"/>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23" name="Google Shape;123;p33"/>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24" name="Google Shape;124;p33"/>
          <p:cNvSpPr txBox="1"/>
          <p:nvPr/>
        </p:nvSpPr>
        <p:spPr>
          <a:xfrm>
            <a:off x="1395275" y="2972363"/>
            <a:ext cx="16461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Lorem ipsum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Lorem ipsum</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Lorem ipsum</a:t>
            </a:r>
            <a:endParaRPr sz="1200">
              <a:solidFill>
                <a:schemeClr val="lt1"/>
              </a:solidFill>
              <a:latin typeface="DM Sans"/>
              <a:ea typeface="DM Sans"/>
              <a:cs typeface="DM Sans"/>
              <a:sym typeface="DM Sans"/>
            </a:endParaRPr>
          </a:p>
        </p:txBody>
      </p:sp>
      <p:sp>
        <p:nvSpPr>
          <p:cNvPr id="125" name="Google Shape;125;p33"/>
          <p:cNvSpPr txBox="1"/>
          <p:nvPr/>
        </p:nvSpPr>
        <p:spPr>
          <a:xfrm>
            <a:off x="5955750" y="2972363"/>
            <a:ext cx="16461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Lorem ipsum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Lorem ipsum</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Lorem ipsum</a:t>
            </a:r>
            <a:endParaRPr sz="1200">
              <a:solidFill>
                <a:schemeClr val="lt1"/>
              </a:solidFill>
              <a:latin typeface="DM Sans"/>
              <a:ea typeface="DM Sans"/>
              <a:cs typeface="DM Sans"/>
              <a:sym typeface="DM Sans"/>
            </a:endParaRPr>
          </a:p>
        </p:txBody>
      </p:sp>
      <p:sp>
        <p:nvSpPr>
          <p:cNvPr id="126" name="Google Shape;126;p33"/>
          <p:cNvSpPr txBox="1"/>
          <p:nvPr/>
        </p:nvSpPr>
        <p:spPr>
          <a:xfrm>
            <a:off x="3675513" y="2972363"/>
            <a:ext cx="16461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extLst>
                    <a:ext uri="{A12FA001-AC4F-418D-AE19-62706E023703}">
                      <ahyp:hlinkClr val="tx"/>
                    </a:ext>
                  </a:extLst>
                </a:hlinkClick>
              </a:rPr>
              <a:t>Lorem ipsum</a:t>
            </a:r>
            <a:r>
              <a:rPr lang="es" sz="1200">
                <a:solidFill>
                  <a:srgbClr val="83AEFB"/>
                </a:solidFill>
                <a:latin typeface="DM Sans"/>
                <a:ea typeface="DM Sans"/>
                <a:cs typeface="DM Sans"/>
                <a:sym typeface="DM Sans"/>
              </a:rPr>
              <a:t> </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extLst>
                    <a:ext uri="{A12FA001-AC4F-418D-AE19-62706E023703}">
                      <ahyp:hlinkClr val="tx"/>
                    </a:ext>
                  </a:extLst>
                </a:hlinkClick>
              </a:rPr>
              <a:t>Lorem ipsum</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rgbClr val="83AEFB"/>
                </a:solidFill>
                <a:latin typeface="DM Sans"/>
                <a:ea typeface="DM Sans"/>
                <a:cs typeface="DM Sans"/>
                <a:sym typeface="DM Sans"/>
                <a:hlinkClick>
                  <a:extLst>
                    <a:ext uri="{A12FA001-AC4F-418D-AE19-62706E023703}">
                      <ahyp:hlinkClr val="tx"/>
                    </a:ext>
                  </a:extLst>
                </a:hlinkClick>
              </a:rPr>
              <a:t>Lorem ipsum</a:t>
            </a:r>
            <a:endParaRPr sz="12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Histogramas</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Fundamentos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72" name="Google Shape;372;p61"/>
          <p:cNvSpPr txBox="1"/>
          <p:nvPr/>
        </p:nvSpPr>
        <p:spPr>
          <a:xfrm>
            <a:off x="473350" y="1908175"/>
            <a:ext cx="3834600" cy="1688100"/>
          </a:xfrm>
          <a:prstGeom prst="rect">
            <a:avLst/>
          </a:prstGeom>
          <a:noFill/>
          <a:ln>
            <a:noFill/>
          </a:ln>
        </p:spPr>
        <p:txBody>
          <a:bodyPr anchorCtr="0" anchor="t" bIns="91425" lIns="91425" spcFirstLastPara="1" rIns="91425" wrap="square" tIns="91425">
            <a:spAutoFit/>
          </a:bodyPr>
          <a:lstStyle/>
          <a:p>
            <a:pPr indent="-314325" lvl="0" marL="457200" rtl="0" algn="just">
              <a:lnSpc>
                <a:spcPct val="100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utiliza usualmente para </a:t>
            </a:r>
            <a:r>
              <a:rPr b="1" lang="es" sz="1350">
                <a:solidFill>
                  <a:schemeClr val="dk1"/>
                </a:solidFill>
                <a:latin typeface="DM Sans"/>
                <a:ea typeface="DM Sans"/>
                <a:cs typeface="DM Sans"/>
                <a:sym typeface="DM Sans"/>
              </a:rPr>
              <a:t>variables numéricas continuas</a:t>
            </a:r>
            <a:endParaRPr b="1" sz="1350">
              <a:solidFill>
                <a:schemeClr val="dk1"/>
              </a:solidFill>
              <a:latin typeface="DM Sans"/>
              <a:ea typeface="DM Sans"/>
              <a:cs typeface="DM Sans"/>
              <a:sym typeface="DM Sans"/>
            </a:endParaRPr>
          </a:p>
          <a:p>
            <a:pPr indent="-314325" lvl="0" marL="457200" rtl="0" algn="just">
              <a:lnSpc>
                <a:spcPct val="100000"/>
              </a:lnSpc>
              <a:spcBef>
                <a:spcPts val="1000"/>
              </a:spcBef>
              <a:spcAft>
                <a:spcPts val="0"/>
              </a:spcAft>
              <a:buClr>
                <a:srgbClr val="EA90FF"/>
              </a:buClr>
              <a:buSzPts val="1350"/>
              <a:buFont typeface="DM Sans"/>
              <a:buChar char="✔"/>
            </a:pPr>
            <a:r>
              <a:rPr b="1" lang="es" sz="1350">
                <a:solidFill>
                  <a:schemeClr val="dk1"/>
                </a:solidFill>
                <a:latin typeface="DM Sans"/>
                <a:ea typeface="DM Sans"/>
                <a:cs typeface="DM Sans"/>
                <a:sym typeface="DM Sans"/>
              </a:rPr>
              <a:t>Muestran las frecuencias de aparición para cada intervalo de valores de la variable.</a:t>
            </a:r>
            <a:endParaRPr b="1" sz="1350">
              <a:solidFill>
                <a:schemeClr val="dk1"/>
              </a:solidFill>
              <a:latin typeface="DM Sans"/>
              <a:ea typeface="DM Sans"/>
              <a:cs typeface="DM Sans"/>
              <a:sym typeface="DM Sans"/>
            </a:endParaRPr>
          </a:p>
          <a:p>
            <a:pPr indent="0" lvl="0" marL="457200" rtl="0" algn="just">
              <a:lnSpc>
                <a:spcPct val="100000"/>
              </a:lnSpc>
              <a:spcBef>
                <a:spcPts val="1000"/>
              </a:spcBef>
              <a:spcAft>
                <a:spcPts val="1000"/>
              </a:spcAft>
              <a:buNone/>
            </a:pPr>
            <a:r>
              <a:t/>
            </a:r>
            <a:endParaRPr b="1" sz="1350">
              <a:solidFill>
                <a:schemeClr val="dk1"/>
              </a:solidFill>
              <a:latin typeface="DM Sans"/>
              <a:ea typeface="DM Sans"/>
              <a:cs typeface="DM Sans"/>
              <a:sym typeface="DM Sans"/>
            </a:endParaRPr>
          </a:p>
        </p:txBody>
      </p:sp>
      <p:sp>
        <p:nvSpPr>
          <p:cNvPr id="373" name="Google Shape;373;p61"/>
          <p:cNvSpPr txBox="1"/>
          <p:nvPr/>
        </p:nvSpPr>
        <p:spPr>
          <a:xfrm>
            <a:off x="4527575" y="1908175"/>
            <a:ext cx="3834600" cy="1895700"/>
          </a:xfrm>
          <a:prstGeom prst="rect">
            <a:avLst/>
          </a:prstGeom>
          <a:noFill/>
          <a:ln>
            <a:noFill/>
          </a:ln>
        </p:spPr>
        <p:txBody>
          <a:bodyPr anchorCtr="0" anchor="t" bIns="91425" lIns="91425" spcFirstLastPara="1" rIns="91425" wrap="square" tIns="91425">
            <a:spAutoFit/>
          </a:bodyPr>
          <a:lstStyle/>
          <a:p>
            <a:pPr indent="-314325" lvl="0" marL="457200" rtl="0" algn="just">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Muestran una </a:t>
            </a:r>
            <a:r>
              <a:rPr b="1" lang="es" sz="1350">
                <a:solidFill>
                  <a:schemeClr val="dk1"/>
                </a:solidFill>
                <a:latin typeface="DM Sans"/>
                <a:ea typeface="DM Sans"/>
                <a:cs typeface="DM Sans"/>
                <a:sym typeface="DM Sans"/>
              </a:rPr>
              <a:t>distribución</a:t>
            </a:r>
            <a:r>
              <a:rPr lang="es" sz="1350">
                <a:solidFill>
                  <a:schemeClr val="dk1"/>
                </a:solidFill>
                <a:latin typeface="DM Sans"/>
                <a:ea typeface="DM Sans"/>
                <a:cs typeface="DM Sans"/>
                <a:sym typeface="DM Sans"/>
              </a:rPr>
              <a:t> de datos (Tendencia central y Simetría vs Asimetría).</a:t>
            </a:r>
            <a:endParaRPr sz="1350">
              <a:solidFill>
                <a:schemeClr val="dk1"/>
              </a:solidFill>
              <a:latin typeface="DM Sans"/>
              <a:ea typeface="DM Sans"/>
              <a:cs typeface="DM Sans"/>
              <a:sym typeface="DM Sans"/>
            </a:endParaRPr>
          </a:p>
          <a:p>
            <a:pPr indent="-314325" lvl="0" marL="457200" rtl="0" algn="just">
              <a:spcBef>
                <a:spcPts val="100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Similares a los gráficos de barras, pero muy </a:t>
            </a:r>
            <a:r>
              <a:rPr b="1" lang="es" sz="1350">
                <a:solidFill>
                  <a:schemeClr val="dk1"/>
                </a:solidFill>
                <a:latin typeface="DM Sans"/>
                <a:ea typeface="DM Sans"/>
                <a:cs typeface="DM Sans"/>
                <a:sym typeface="DM Sans"/>
              </a:rPr>
              <a:t>diferentes en su comportamiento</a:t>
            </a:r>
            <a:r>
              <a:rPr lang="es" sz="1350">
                <a:solidFill>
                  <a:schemeClr val="dk1"/>
                </a:solidFill>
                <a:latin typeface="DM Sans"/>
                <a:ea typeface="DM Sans"/>
                <a:cs typeface="DM Sans"/>
                <a:sym typeface="DM Sans"/>
              </a:rPr>
              <a:t>.</a:t>
            </a:r>
            <a:endParaRPr b="1"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379" name="Google Shape;379;p62"/>
          <p:cNvSpPr txBox="1"/>
          <p:nvPr/>
        </p:nvSpPr>
        <p:spPr>
          <a:xfrm>
            <a:off x="473350" y="1908175"/>
            <a:ext cx="3834600" cy="17676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b="1" lang="es" sz="1350">
                <a:solidFill>
                  <a:schemeClr val="dk1"/>
                </a:solidFill>
                <a:latin typeface="DM Sans"/>
                <a:ea typeface="DM Sans"/>
                <a:cs typeface="DM Sans"/>
                <a:sym typeface="DM Sans"/>
              </a:rPr>
              <a:t>Qué: </a:t>
            </a:r>
            <a:r>
              <a:rPr lang="es" sz="1350">
                <a:solidFill>
                  <a:schemeClr val="dk1"/>
                </a:solidFill>
                <a:latin typeface="DM Sans"/>
                <a:ea typeface="DM Sans"/>
                <a:cs typeface="DM Sans"/>
                <a:sym typeface="DM Sans"/>
              </a:rPr>
              <a:t>Consideremos los datos correspondientes a las alturas de 500 personas, medidas en centímetros. Organizaremos las mediciones de altura disponibles en intervalos, también llamados bins.</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p:txBody>
      </p:sp>
      <p:sp>
        <p:nvSpPr>
          <p:cNvPr id="380" name="Google Shape;380;p62"/>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Cómo</a:t>
            </a:r>
            <a:r>
              <a:rPr lang="es" sz="1350">
                <a:latin typeface="DM Sans"/>
                <a:ea typeface="DM Sans"/>
                <a:cs typeface="DM Sans"/>
                <a:sym typeface="DM Sans"/>
              </a:rPr>
              <a:t>: se toman todos los valores de la variable, desde el mínimo al máximo y se divide el rango correspondiente en intervalos de igual tamaño. Generalmente los lenguajes de programación ya proveen un valor calculado.</a:t>
            </a:r>
            <a:endParaRPr sz="1350">
              <a:latin typeface="DM Sans"/>
              <a:ea typeface="DM Sans"/>
              <a:cs typeface="DM Sans"/>
              <a:sym typeface="DM Sans"/>
            </a:endParaRPr>
          </a:p>
        </p:txBody>
      </p:sp>
      <p:sp>
        <p:nvSpPr>
          <p:cNvPr id="381" name="Google Shape;381;p62"/>
          <p:cNvSpPr txBox="1"/>
          <p:nvPr/>
        </p:nvSpPr>
        <p:spPr>
          <a:xfrm>
            <a:off x="1839700" y="3879000"/>
            <a:ext cx="5408400" cy="7080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1000"/>
              </a:spcAft>
              <a:buClr>
                <a:schemeClr val="dk1"/>
              </a:buClr>
              <a:buSzPts val="1100"/>
              <a:buFont typeface="Arial"/>
              <a:buNone/>
            </a:pPr>
            <a:r>
              <a:rPr b="1" lang="es" sz="2050">
                <a:solidFill>
                  <a:schemeClr val="dk1"/>
                </a:solidFill>
                <a:highlight>
                  <a:srgbClr val="EAFF6A"/>
                </a:highlight>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Un histograma muestra </a:t>
            </a:r>
            <a:r>
              <a:rPr b="1" lang="es" sz="1350">
                <a:solidFill>
                  <a:schemeClr val="dk1"/>
                </a:solidFill>
                <a:latin typeface="DM Sans"/>
                <a:ea typeface="DM Sans"/>
                <a:cs typeface="DM Sans"/>
                <a:sym typeface="DM Sans"/>
              </a:rPr>
              <a:t>la importancia de cada intervalo de valores</a:t>
            </a:r>
            <a:r>
              <a:rPr lang="es" sz="1350">
                <a:solidFill>
                  <a:schemeClr val="dk1"/>
                </a:solidFill>
                <a:latin typeface="DM Sans"/>
                <a:ea typeface="DM Sans"/>
                <a:cs typeface="DM Sans"/>
                <a:sym typeface="DM Sans"/>
              </a:rPr>
              <a:t> con respecto al total de datos.</a:t>
            </a:r>
            <a:endParaRPr sz="135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nvSpPr>
        <p:spPr>
          <a:xfrm>
            <a:off x="610350" y="4457138"/>
            <a:ext cx="5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87" name="Google Shape;387;p63"/>
          <p:cNvPicPr preferRelativeResize="0"/>
          <p:nvPr/>
        </p:nvPicPr>
        <p:blipFill>
          <a:blip r:embed="rId3">
            <a:alphaModFix/>
          </a:blip>
          <a:stretch>
            <a:fillRect/>
          </a:stretch>
        </p:blipFill>
        <p:spPr>
          <a:xfrm>
            <a:off x="789938" y="994025"/>
            <a:ext cx="7420126" cy="2699350"/>
          </a:xfrm>
          <a:prstGeom prst="rect">
            <a:avLst/>
          </a:prstGeom>
          <a:noFill/>
          <a:ln>
            <a:noFill/>
          </a:ln>
        </p:spPr>
      </p:pic>
      <p:sp>
        <p:nvSpPr>
          <p:cNvPr id="388" name="Google Shape;388;p63"/>
          <p:cNvSpPr txBox="1"/>
          <p:nvPr/>
        </p:nvSpPr>
        <p:spPr>
          <a:xfrm>
            <a:off x="1332275" y="3753050"/>
            <a:ext cx="3000000" cy="704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None/>
            </a:pPr>
            <a:r>
              <a:rPr b="1" lang="es" sz="1350">
                <a:solidFill>
                  <a:schemeClr val="dk1"/>
                </a:solidFill>
                <a:highlight>
                  <a:srgbClr val="EAFF6A"/>
                </a:highlight>
                <a:latin typeface="DM Sans"/>
                <a:ea typeface="DM Sans"/>
                <a:cs typeface="DM Sans"/>
                <a:sym typeface="DM Sans"/>
              </a:rPr>
              <a:t>Histograma de frecuencias absolutas</a:t>
            </a:r>
            <a:endParaRPr sz="1350">
              <a:highlight>
                <a:srgbClr val="EAFF6A"/>
              </a:highlight>
              <a:latin typeface="DM Sans"/>
              <a:ea typeface="DM Sans"/>
              <a:cs typeface="DM Sans"/>
              <a:sym typeface="DM Sans"/>
            </a:endParaRPr>
          </a:p>
        </p:txBody>
      </p:sp>
      <p:sp>
        <p:nvSpPr>
          <p:cNvPr id="389" name="Google Shape;389;p63"/>
          <p:cNvSpPr txBox="1"/>
          <p:nvPr/>
        </p:nvSpPr>
        <p:spPr>
          <a:xfrm>
            <a:off x="5071150" y="3753050"/>
            <a:ext cx="3000000" cy="704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None/>
            </a:pPr>
            <a:r>
              <a:rPr b="1" lang="es" sz="1350">
                <a:solidFill>
                  <a:schemeClr val="dk1"/>
                </a:solidFill>
                <a:highlight>
                  <a:srgbClr val="EAFF6A"/>
                </a:highlight>
                <a:latin typeface="DM Sans"/>
                <a:ea typeface="DM Sans"/>
                <a:cs typeface="DM Sans"/>
                <a:sym typeface="DM Sans"/>
              </a:rPr>
              <a:t>Histograma de frecuencias relativas</a:t>
            </a:r>
            <a:endParaRPr sz="1350">
              <a:highlight>
                <a:srgbClr val="EAFF6A"/>
              </a:highlight>
              <a:latin typeface="DM Sans"/>
              <a:ea typeface="DM Sans"/>
              <a:cs typeface="DM Sans"/>
              <a:sym typeface="DM Sans"/>
            </a:endParaRPr>
          </a:p>
        </p:txBody>
      </p:sp>
      <p:pic>
        <p:nvPicPr>
          <p:cNvPr id="390" name="Google Shape;390;p63"/>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nos muestran?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96" name="Google Shape;396;p64"/>
          <p:cNvSpPr txBox="1"/>
          <p:nvPr/>
        </p:nvSpPr>
        <p:spPr>
          <a:xfrm>
            <a:off x="473350" y="1908175"/>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el eje horizontal, se muestra la variable a ser analizada.</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Cada intervalo de valores de la variable tiene una altura que representa la cantidad de observaciones en dicho intervalo.</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Esta cantidad puede ser: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¿Cuántas unidades hay para cada intervalo de la variable?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¿Cuánto del total representa cada intervalo de la variable?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97" name="Google Shape;397;p64"/>
          <p:cNvSpPr txBox="1"/>
          <p:nvPr/>
        </p:nvSpPr>
        <p:spPr>
          <a:xfrm>
            <a:off x="4527575" y="1908175"/>
            <a:ext cx="3834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cantidad de cada intervalo se divide por el total de observaciones.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 nuestros casos de uso, la forma es la misma, lo que cambia es la interpretación de los resultados: en el primero hablamos de cantidad de observaciones para cada intervalo de la variable, en el segundo hablamos de proporción de veces de cada intervalo de la variable con respecto al total de observaciones de la variable.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403" name="Google Shape;403;p65"/>
          <p:cNvSpPr txBox="1"/>
          <p:nvPr/>
        </p:nvSpPr>
        <p:spPr>
          <a:xfrm>
            <a:off x="4140775" y="2630400"/>
            <a:ext cx="3861600" cy="8082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1000"/>
              </a:spcAft>
              <a:buNone/>
            </a:pPr>
            <a:r>
              <a:rPr lang="es" sz="1350">
                <a:solidFill>
                  <a:schemeClr val="dk1"/>
                </a:solidFill>
                <a:latin typeface="DM Sans"/>
                <a:ea typeface="DM Sans"/>
                <a:cs typeface="DM Sans"/>
                <a:sym typeface="DM Sans"/>
              </a:rPr>
              <a:t>Miremos un poco la distribución de las variables Fare (Tarifa) y Age (Edad) para los datos</a:t>
            </a:r>
            <a:endParaRPr sz="1350">
              <a:solidFill>
                <a:schemeClr val="dk1"/>
              </a:solidFill>
              <a:latin typeface="DM Sans"/>
              <a:ea typeface="DM Sans"/>
              <a:cs typeface="DM Sans"/>
              <a:sym typeface="DM Sans"/>
            </a:endParaRPr>
          </a:p>
        </p:txBody>
      </p:sp>
      <p:sp>
        <p:nvSpPr>
          <p:cNvPr id="404" name="Google Shape;404;p65"/>
          <p:cNvSpPr txBox="1"/>
          <p:nvPr/>
        </p:nvSpPr>
        <p:spPr>
          <a:xfrm>
            <a:off x="584950" y="1396800"/>
            <a:ext cx="3280200" cy="7278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seaborn </a:t>
            </a:r>
            <a:r>
              <a:rPr lang="es" sz="950">
                <a:solidFill>
                  <a:srgbClr val="C586C0"/>
                </a:solidFill>
                <a:highlight>
                  <a:srgbClr val="1E1E1E"/>
                </a:highlight>
                <a:latin typeface="Courier New"/>
                <a:ea typeface="Courier New"/>
                <a:cs typeface="Courier New"/>
                <a:sym typeface="Courier New"/>
              </a:rPr>
              <a:t>as</a:t>
            </a:r>
            <a:r>
              <a:rPr lang="es" sz="950">
                <a:solidFill>
                  <a:srgbClr val="D4D4D4"/>
                </a:solidFill>
                <a:highlight>
                  <a:srgbClr val="1E1E1E"/>
                </a:highlight>
                <a:latin typeface="Courier New"/>
                <a:ea typeface="Courier New"/>
                <a:cs typeface="Courier New"/>
                <a:sym typeface="Courier New"/>
              </a:rPr>
              <a:t> sns</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sns.histplot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data=df</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x=</a:t>
            </a:r>
            <a:r>
              <a:rPr lang="es" sz="950">
                <a:solidFill>
                  <a:srgbClr val="CE9178"/>
                </a:solidFill>
                <a:highlight>
                  <a:srgbClr val="1E1E1E"/>
                </a:highlight>
                <a:latin typeface="Courier New"/>
                <a:ea typeface="Courier New"/>
                <a:cs typeface="Courier New"/>
                <a:sym typeface="Courier New"/>
              </a:rPr>
              <a:t>"Fare"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bins=</a:t>
            </a:r>
            <a:r>
              <a:rPr lang="es" sz="950">
                <a:solidFill>
                  <a:srgbClr val="B5CEA8"/>
                </a:solidFill>
                <a:highlight>
                  <a:srgbClr val="1E1E1E"/>
                </a:highlight>
                <a:latin typeface="Courier New"/>
                <a:ea typeface="Courier New"/>
                <a:cs typeface="Courier New"/>
                <a:sym typeface="Courier New"/>
              </a:rPr>
              <a:t>20</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sns.histplot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data=df</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x=</a:t>
            </a:r>
            <a:r>
              <a:rPr lang="es" sz="950">
                <a:solidFill>
                  <a:srgbClr val="CE9178"/>
                </a:solidFill>
                <a:highlight>
                  <a:srgbClr val="1E1E1E"/>
                </a:highlight>
                <a:latin typeface="Courier New"/>
                <a:ea typeface="Courier New"/>
                <a:cs typeface="Courier New"/>
                <a:sym typeface="Courier New"/>
              </a:rPr>
              <a:t>"Age"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bins=</a:t>
            </a:r>
            <a:r>
              <a:rPr lang="es" sz="950">
                <a:solidFill>
                  <a:srgbClr val="B5CEA8"/>
                </a:solidFill>
                <a:highlight>
                  <a:srgbClr val="1E1E1E"/>
                </a:highlight>
                <a:latin typeface="Courier New"/>
                <a:ea typeface="Courier New"/>
                <a:cs typeface="Courier New"/>
                <a:sym typeface="Courier New"/>
              </a:rPr>
              <a:t>20</a:t>
            </a:r>
            <a:r>
              <a:rPr lang="es" sz="950">
                <a:solidFill>
                  <a:srgbClr val="DCDCDC"/>
                </a:solidFill>
                <a:highlight>
                  <a:srgbClr val="1E1E1E"/>
                </a:highlight>
                <a:latin typeface="Courier New"/>
                <a:ea typeface="Courier New"/>
                <a:cs typeface="Courier New"/>
                <a:sym typeface="Courier New"/>
              </a:rPr>
              <a:t>)</a:t>
            </a:r>
            <a:endParaRPr sz="950">
              <a:solidFill>
                <a:srgbClr val="C586C0"/>
              </a:solidFill>
              <a:highlight>
                <a:srgbClr val="1E1E1E"/>
              </a:highlight>
              <a:latin typeface="Courier New"/>
              <a:ea typeface="Courier New"/>
              <a:cs typeface="Courier New"/>
              <a:sym typeface="Courier New"/>
            </a:endParaRPr>
          </a:p>
        </p:txBody>
      </p:sp>
      <p:pic>
        <p:nvPicPr>
          <p:cNvPr id="405" name="Google Shape;405;p65"/>
          <p:cNvPicPr preferRelativeResize="0"/>
          <p:nvPr/>
        </p:nvPicPr>
        <p:blipFill>
          <a:blip r:embed="rId3">
            <a:alphaModFix/>
          </a:blip>
          <a:stretch>
            <a:fillRect/>
          </a:stretch>
        </p:blipFill>
        <p:spPr>
          <a:xfrm>
            <a:off x="5278400" y="468275"/>
            <a:ext cx="3390090" cy="2283300"/>
          </a:xfrm>
          <a:prstGeom prst="rect">
            <a:avLst/>
          </a:prstGeom>
          <a:noFill/>
          <a:ln>
            <a:noFill/>
          </a:ln>
        </p:spPr>
      </p:pic>
      <p:pic>
        <p:nvPicPr>
          <p:cNvPr id="406" name="Google Shape;406;p65"/>
          <p:cNvPicPr preferRelativeResize="0"/>
          <p:nvPr/>
        </p:nvPicPr>
        <p:blipFill>
          <a:blip r:embed="rId4">
            <a:alphaModFix/>
          </a:blip>
          <a:stretch>
            <a:fillRect/>
          </a:stretch>
        </p:blipFill>
        <p:spPr>
          <a:xfrm>
            <a:off x="527575" y="2346975"/>
            <a:ext cx="3230915" cy="2176075"/>
          </a:xfrm>
          <a:prstGeom prst="rect">
            <a:avLst/>
          </a:prstGeom>
          <a:noFill/>
          <a:ln>
            <a:noFill/>
          </a:ln>
        </p:spPr>
      </p:pic>
      <p:sp>
        <p:nvSpPr>
          <p:cNvPr id="407" name="Google Shape;407;p65"/>
          <p:cNvSpPr txBox="1"/>
          <p:nvPr/>
        </p:nvSpPr>
        <p:spPr>
          <a:xfrm>
            <a:off x="4104900" y="3363300"/>
            <a:ext cx="45636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latin typeface="DM Sans"/>
                <a:ea typeface="DM Sans"/>
                <a:cs typeface="DM Sans"/>
                <a:sym typeface="DM Sans"/>
              </a:rPr>
              <a:t>Para el caso de Fare se tiene una distribución asimétrica a derecha con valores entre 0-500$. </a:t>
            </a:r>
            <a:endParaRPr sz="1350">
              <a:latin typeface="DM Sans"/>
              <a:ea typeface="DM Sans"/>
              <a:cs typeface="DM Sans"/>
              <a:sym typeface="DM Sans"/>
            </a:endParaRPr>
          </a:p>
          <a:p>
            <a:pPr indent="0" lvl="0" marL="0" rtl="0" algn="l">
              <a:lnSpc>
                <a:spcPct val="100000"/>
              </a:lnSpc>
              <a:spcBef>
                <a:spcPts val="0"/>
              </a:spcBef>
              <a:spcAft>
                <a:spcPts val="0"/>
              </a:spcAft>
              <a:buNone/>
            </a:pPr>
            <a:r>
              <a:rPr lang="es" sz="1350">
                <a:latin typeface="DM Sans"/>
                <a:ea typeface="DM Sans"/>
                <a:cs typeface="DM Sans"/>
                <a:sym typeface="DM Sans"/>
              </a:rPr>
              <a:t>Por el contrario la distribución de edad tiende a ser más normal con menor asimetría con valores entre 0-80 años.</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413" name="Google Shape;413;p66"/>
          <p:cNvSpPr txBox="1"/>
          <p:nvPr/>
        </p:nvSpPr>
        <p:spPr>
          <a:xfrm>
            <a:off x="450300" y="1785600"/>
            <a:ext cx="4765200" cy="28014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850">
                <a:solidFill>
                  <a:srgbClr val="C586C0"/>
                </a:solidFill>
                <a:highlight>
                  <a:srgbClr val="1E1E1E"/>
                </a:highlight>
                <a:latin typeface="Courier New"/>
                <a:ea typeface="Courier New"/>
                <a:cs typeface="Courier New"/>
                <a:sym typeface="Courier New"/>
              </a:rPr>
              <a:t>import</a:t>
            </a:r>
            <a:r>
              <a:rPr lang="es" sz="850">
                <a:solidFill>
                  <a:srgbClr val="D4D4D4"/>
                </a:solidFill>
                <a:highlight>
                  <a:srgbClr val="1E1E1E"/>
                </a:highlight>
                <a:latin typeface="Courier New"/>
                <a:ea typeface="Courier New"/>
                <a:cs typeface="Courier New"/>
                <a:sym typeface="Courier New"/>
              </a:rPr>
              <a:t> numpy </a:t>
            </a:r>
            <a:r>
              <a:rPr lang="es" sz="850">
                <a:solidFill>
                  <a:srgbClr val="C586C0"/>
                </a:solidFill>
                <a:highlight>
                  <a:srgbClr val="1E1E1E"/>
                </a:highlight>
                <a:latin typeface="Courier New"/>
                <a:ea typeface="Courier New"/>
                <a:cs typeface="Courier New"/>
                <a:sym typeface="Courier New"/>
              </a:rPr>
              <a:t>as</a:t>
            </a:r>
            <a:r>
              <a:rPr lang="es" sz="850">
                <a:solidFill>
                  <a:srgbClr val="D4D4D4"/>
                </a:solidFill>
                <a:highlight>
                  <a:srgbClr val="1E1E1E"/>
                </a:highlight>
                <a:latin typeface="Courier New"/>
                <a:ea typeface="Courier New"/>
                <a:cs typeface="Courier New"/>
                <a:sym typeface="Courier New"/>
              </a:rPr>
              <a:t> np</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C586C0"/>
                </a:solidFill>
                <a:highlight>
                  <a:srgbClr val="1E1E1E"/>
                </a:highlight>
                <a:latin typeface="Courier New"/>
                <a:ea typeface="Courier New"/>
                <a:cs typeface="Courier New"/>
                <a:sym typeface="Courier New"/>
              </a:rPr>
              <a:t>from</a:t>
            </a:r>
            <a:r>
              <a:rPr lang="es" sz="850">
                <a:solidFill>
                  <a:srgbClr val="D4D4D4"/>
                </a:solidFill>
                <a:highlight>
                  <a:srgbClr val="1E1E1E"/>
                </a:highlight>
                <a:latin typeface="Courier New"/>
                <a:ea typeface="Courier New"/>
                <a:cs typeface="Courier New"/>
                <a:sym typeface="Courier New"/>
              </a:rPr>
              <a:t> bokeh.io </a:t>
            </a:r>
            <a:r>
              <a:rPr lang="es" sz="850">
                <a:solidFill>
                  <a:srgbClr val="C586C0"/>
                </a:solidFill>
                <a:highlight>
                  <a:srgbClr val="1E1E1E"/>
                </a:highlight>
                <a:latin typeface="Courier New"/>
                <a:ea typeface="Courier New"/>
                <a:cs typeface="Courier New"/>
                <a:sym typeface="Courier New"/>
              </a:rPr>
              <a:t>import</a:t>
            </a:r>
            <a:r>
              <a:rPr lang="es" sz="850">
                <a:solidFill>
                  <a:srgbClr val="D4D4D4"/>
                </a:solidFill>
                <a:highlight>
                  <a:srgbClr val="1E1E1E"/>
                </a:highlight>
                <a:latin typeface="Courier New"/>
                <a:ea typeface="Courier New"/>
                <a:cs typeface="Courier New"/>
                <a:sym typeface="Courier New"/>
              </a:rPr>
              <a:t> show</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output_file</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C586C0"/>
                </a:solidFill>
                <a:highlight>
                  <a:srgbClr val="1E1E1E"/>
                </a:highlight>
                <a:latin typeface="Courier New"/>
                <a:ea typeface="Courier New"/>
                <a:cs typeface="Courier New"/>
                <a:sym typeface="Courier New"/>
              </a:rPr>
              <a:t>from</a:t>
            </a:r>
            <a:r>
              <a:rPr lang="es" sz="850">
                <a:solidFill>
                  <a:srgbClr val="D4D4D4"/>
                </a:solidFill>
                <a:highlight>
                  <a:srgbClr val="1E1E1E"/>
                </a:highlight>
                <a:latin typeface="Courier New"/>
                <a:ea typeface="Courier New"/>
                <a:cs typeface="Courier New"/>
                <a:sym typeface="Courier New"/>
              </a:rPr>
              <a:t> bokeh.plotting </a:t>
            </a:r>
            <a:r>
              <a:rPr lang="es" sz="850">
                <a:solidFill>
                  <a:srgbClr val="C586C0"/>
                </a:solidFill>
                <a:highlight>
                  <a:srgbClr val="1E1E1E"/>
                </a:highlight>
                <a:latin typeface="Courier New"/>
                <a:ea typeface="Courier New"/>
                <a:cs typeface="Courier New"/>
                <a:sym typeface="Courier New"/>
              </a:rPr>
              <a:t>import</a:t>
            </a:r>
            <a:r>
              <a:rPr lang="es" sz="850">
                <a:solidFill>
                  <a:srgbClr val="D4D4D4"/>
                </a:solidFill>
                <a:highlight>
                  <a:srgbClr val="1E1E1E"/>
                </a:highlight>
                <a:latin typeface="Courier New"/>
                <a:ea typeface="Courier New"/>
                <a:cs typeface="Courier New"/>
                <a:sym typeface="Courier New"/>
              </a:rPr>
              <a:t> figure</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data = df.Age.values</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data=data</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~np.isnan</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data</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hist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edges = np.histogram</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data</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density=</a:t>
            </a:r>
            <a:r>
              <a:rPr lang="es" sz="850">
                <a:solidFill>
                  <a:srgbClr val="569CD6"/>
                </a:solidFill>
                <a:highlight>
                  <a:srgbClr val="1E1E1E"/>
                </a:highlight>
                <a:latin typeface="Courier New"/>
                <a:ea typeface="Courier New"/>
                <a:cs typeface="Courier New"/>
                <a:sym typeface="Courier New"/>
              </a:rPr>
              <a:t>True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bins=</a:t>
            </a:r>
            <a:r>
              <a:rPr lang="es" sz="850">
                <a:solidFill>
                  <a:srgbClr val="B5CEA8"/>
                </a:solidFill>
                <a:highlight>
                  <a:srgbClr val="1E1E1E"/>
                </a:highlight>
                <a:latin typeface="Courier New"/>
                <a:ea typeface="Courier New"/>
                <a:cs typeface="Courier New"/>
                <a:sym typeface="Courier New"/>
              </a:rPr>
              <a:t>20</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 = figure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plot_height=</a:t>
            </a:r>
            <a:r>
              <a:rPr lang="es" sz="850">
                <a:solidFill>
                  <a:srgbClr val="B5CEA8"/>
                </a:solidFill>
                <a:highlight>
                  <a:srgbClr val="1E1E1E"/>
                </a:highlight>
                <a:latin typeface="Courier New"/>
                <a:ea typeface="Courier New"/>
                <a:cs typeface="Courier New"/>
                <a:sym typeface="Courier New"/>
              </a:rPr>
              <a:t>300</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plot_width=</a:t>
            </a:r>
            <a:r>
              <a:rPr lang="es" sz="850">
                <a:solidFill>
                  <a:srgbClr val="B5CEA8"/>
                </a:solidFill>
                <a:highlight>
                  <a:srgbClr val="1E1E1E"/>
                </a:highlight>
                <a:latin typeface="Courier New"/>
                <a:ea typeface="Courier New"/>
                <a:cs typeface="Courier New"/>
                <a:sym typeface="Courier New"/>
              </a:rPr>
              <a:t>500</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title=</a:t>
            </a:r>
            <a:r>
              <a:rPr lang="es" sz="850">
                <a:solidFill>
                  <a:srgbClr val="CE9178"/>
                </a:solidFill>
                <a:highlight>
                  <a:srgbClr val="1E1E1E"/>
                </a:highlight>
                <a:latin typeface="Courier New"/>
                <a:ea typeface="Courier New"/>
                <a:cs typeface="Courier New"/>
                <a:sym typeface="Courier New"/>
              </a:rPr>
              <a:t>'Hitograma de edades'</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p.quad</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top=hist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bottom=</a:t>
            </a:r>
            <a:r>
              <a:rPr lang="es" sz="850">
                <a:solidFill>
                  <a:srgbClr val="B5CEA8"/>
                </a:solidFill>
                <a:highlight>
                  <a:srgbClr val="1E1E1E"/>
                </a:highlight>
                <a:latin typeface="Courier New"/>
                <a:ea typeface="Courier New"/>
                <a:cs typeface="Courier New"/>
                <a:sym typeface="Courier New"/>
              </a:rPr>
              <a:t>0</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left=edges</a:t>
            </a:r>
            <a:r>
              <a:rPr lang="es" sz="850">
                <a:solidFill>
                  <a:srgbClr val="DCDCDC"/>
                </a:solidFill>
                <a:highlight>
                  <a:srgbClr val="1E1E1E"/>
                </a:highlight>
                <a:latin typeface="Courier New"/>
                <a:ea typeface="Courier New"/>
                <a:cs typeface="Courier New"/>
                <a:sym typeface="Courier New"/>
              </a:rPr>
              <a:t>[:</a:t>
            </a:r>
            <a:r>
              <a:rPr lang="es" sz="850">
                <a:solidFill>
                  <a:srgbClr val="B5CEA8"/>
                </a:solidFill>
                <a:highlight>
                  <a:srgbClr val="1E1E1E"/>
                </a:highlight>
                <a:latin typeface="Courier New"/>
                <a:ea typeface="Courier New"/>
                <a:cs typeface="Courier New"/>
                <a:sym typeface="Courier New"/>
              </a:rPr>
              <a:t>-1</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right=edges</a:t>
            </a:r>
            <a:r>
              <a:rPr lang="es" sz="850">
                <a:solidFill>
                  <a:srgbClr val="DCDCDC"/>
                </a:solidFill>
                <a:highlight>
                  <a:srgbClr val="1E1E1E"/>
                </a:highlight>
                <a:latin typeface="Courier New"/>
                <a:ea typeface="Courier New"/>
                <a:cs typeface="Courier New"/>
                <a:sym typeface="Courier New"/>
              </a:rPr>
              <a:t>[</a:t>
            </a:r>
            <a:r>
              <a:rPr lang="es" sz="850">
                <a:solidFill>
                  <a:srgbClr val="B5CEA8"/>
                </a:solidFill>
                <a:highlight>
                  <a:srgbClr val="1E1E1E"/>
                </a:highlight>
                <a:latin typeface="Courier New"/>
                <a:ea typeface="Courier New"/>
                <a:cs typeface="Courier New"/>
                <a:sym typeface="Courier New"/>
              </a:rPr>
              <a:t>1</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line_color=</a:t>
            </a:r>
            <a:r>
              <a:rPr lang="es" sz="850">
                <a:solidFill>
                  <a:srgbClr val="CE9178"/>
                </a:solidFill>
                <a:highlight>
                  <a:srgbClr val="1E1E1E"/>
                </a:highlight>
                <a:latin typeface="Courier New"/>
                <a:ea typeface="Courier New"/>
                <a:cs typeface="Courier New"/>
                <a:sym typeface="Courier New"/>
              </a:rPr>
              <a:t>"white"</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p.xaxis.axis_label = </a:t>
            </a:r>
            <a:r>
              <a:rPr lang="es" sz="850">
                <a:solidFill>
                  <a:srgbClr val="CE9178"/>
                </a:solidFill>
                <a:highlight>
                  <a:srgbClr val="1E1E1E"/>
                </a:highlight>
                <a:latin typeface="Courier New"/>
                <a:ea typeface="Courier New"/>
                <a:cs typeface="Courier New"/>
                <a:sym typeface="Courier New"/>
              </a:rPr>
              <a:t>"Edad"</a:t>
            </a:r>
            <a:endParaRPr sz="8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p.yaxis.axis_label = </a:t>
            </a:r>
            <a:r>
              <a:rPr lang="es" sz="850">
                <a:solidFill>
                  <a:srgbClr val="CE9178"/>
                </a:solidFill>
                <a:highlight>
                  <a:srgbClr val="1E1E1E"/>
                </a:highlight>
                <a:latin typeface="Courier New"/>
                <a:ea typeface="Courier New"/>
                <a:cs typeface="Courier New"/>
                <a:sym typeface="Courier New"/>
              </a:rPr>
              <a:t>"Frecuencia"</a:t>
            </a:r>
            <a:endParaRPr sz="8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p.add_tools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HoverTool</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6AA94F"/>
                </a:solidFill>
                <a:highlight>
                  <a:srgbClr val="1E1E1E"/>
                </a:highlight>
                <a:latin typeface="Courier New"/>
                <a:ea typeface="Courier New"/>
                <a:cs typeface="Courier New"/>
                <a:sym typeface="Courier New"/>
              </a:rPr>
              <a:t>#output_file("hist.html")</a:t>
            </a:r>
            <a:endParaRPr sz="8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show</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p</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p:txBody>
      </p:sp>
      <p:sp>
        <p:nvSpPr>
          <p:cNvPr id="414" name="Google Shape;414;p66"/>
          <p:cNvSpPr txBox="1"/>
          <p:nvPr/>
        </p:nvSpPr>
        <p:spPr>
          <a:xfrm>
            <a:off x="475500" y="1313450"/>
            <a:ext cx="4714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Ahora analicemos un ejemplo con la librería Bokeh</a:t>
            </a:r>
            <a:endParaRPr sz="1350">
              <a:latin typeface="DM Sans"/>
              <a:ea typeface="DM Sans"/>
              <a:cs typeface="DM Sans"/>
              <a:sym typeface="DM Sans"/>
            </a:endParaRPr>
          </a:p>
        </p:txBody>
      </p:sp>
      <p:pic>
        <p:nvPicPr>
          <p:cNvPr id="415" name="Google Shape;415;p66"/>
          <p:cNvPicPr preferRelativeResize="0"/>
          <p:nvPr/>
        </p:nvPicPr>
        <p:blipFill>
          <a:blip r:embed="rId3">
            <a:alphaModFix/>
          </a:blip>
          <a:stretch>
            <a:fillRect/>
          </a:stretch>
        </p:blipFill>
        <p:spPr>
          <a:xfrm>
            <a:off x="5246075" y="1533674"/>
            <a:ext cx="3759475" cy="2254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421" name="Google Shape;421;p67"/>
          <p:cNvSpPr txBox="1"/>
          <p:nvPr/>
        </p:nvSpPr>
        <p:spPr>
          <a:xfrm>
            <a:off x="475500" y="1477800"/>
            <a:ext cx="4822500" cy="31092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numpy </a:t>
            </a:r>
            <a:r>
              <a:rPr lang="es" sz="950">
                <a:solidFill>
                  <a:srgbClr val="C586C0"/>
                </a:solidFill>
                <a:highlight>
                  <a:srgbClr val="1E1E1E"/>
                </a:highlight>
                <a:latin typeface="Courier New"/>
                <a:ea typeface="Courier New"/>
                <a:cs typeface="Courier New"/>
                <a:sym typeface="Courier New"/>
              </a:rPr>
              <a:t>as</a:t>
            </a:r>
            <a:r>
              <a:rPr lang="es" sz="950">
                <a:solidFill>
                  <a:srgbClr val="D4D4D4"/>
                </a:solidFill>
                <a:highlight>
                  <a:srgbClr val="1E1E1E"/>
                </a:highlight>
                <a:latin typeface="Courier New"/>
                <a:ea typeface="Courier New"/>
                <a:cs typeface="Courier New"/>
                <a:sym typeface="Courier New"/>
              </a:rPr>
              <a:t> np</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from</a:t>
            </a:r>
            <a:r>
              <a:rPr lang="es" sz="950">
                <a:solidFill>
                  <a:srgbClr val="D4D4D4"/>
                </a:solidFill>
                <a:highlight>
                  <a:srgbClr val="1E1E1E"/>
                </a:highlight>
                <a:latin typeface="Courier New"/>
                <a:ea typeface="Courier New"/>
                <a:cs typeface="Courier New"/>
                <a:sym typeface="Courier New"/>
              </a:rPr>
              <a:t> bokeh.io </a:t>
            </a: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show</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output_file</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C586C0"/>
                </a:solidFill>
                <a:highlight>
                  <a:srgbClr val="1E1E1E"/>
                </a:highlight>
                <a:latin typeface="Courier New"/>
                <a:ea typeface="Courier New"/>
                <a:cs typeface="Courier New"/>
                <a:sym typeface="Courier New"/>
              </a:rPr>
              <a:t>from</a:t>
            </a:r>
            <a:r>
              <a:rPr lang="es" sz="950">
                <a:solidFill>
                  <a:srgbClr val="D4D4D4"/>
                </a:solidFill>
                <a:highlight>
                  <a:srgbClr val="1E1E1E"/>
                </a:highlight>
                <a:latin typeface="Courier New"/>
                <a:ea typeface="Courier New"/>
                <a:cs typeface="Courier New"/>
                <a:sym typeface="Courier New"/>
              </a:rPr>
              <a:t> bokeh.plotting </a:t>
            </a:r>
            <a:r>
              <a:rPr lang="es" sz="950">
                <a:solidFill>
                  <a:srgbClr val="C586C0"/>
                </a:solidFill>
                <a:highlight>
                  <a:srgbClr val="1E1E1E"/>
                </a:highlight>
                <a:latin typeface="Courier New"/>
                <a:ea typeface="Courier New"/>
                <a:cs typeface="Courier New"/>
                <a:sym typeface="Courier New"/>
              </a:rPr>
              <a:t>import</a:t>
            </a:r>
            <a:r>
              <a:rPr lang="es" sz="950">
                <a:solidFill>
                  <a:srgbClr val="D4D4D4"/>
                </a:solidFill>
                <a:highlight>
                  <a:srgbClr val="1E1E1E"/>
                </a:highlight>
                <a:latin typeface="Courier New"/>
                <a:ea typeface="Courier New"/>
                <a:cs typeface="Courier New"/>
                <a:sym typeface="Courier New"/>
              </a:rPr>
              <a:t> figure</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data = df.Fare.values</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data=data</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~np.isnan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data</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hist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edges = np.histogram</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data</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density=</a:t>
            </a:r>
            <a:r>
              <a:rPr lang="es" sz="950">
                <a:solidFill>
                  <a:srgbClr val="569CD6"/>
                </a:solidFill>
                <a:highlight>
                  <a:srgbClr val="1E1E1E"/>
                </a:highlight>
                <a:latin typeface="Courier New"/>
                <a:ea typeface="Courier New"/>
                <a:cs typeface="Courier New"/>
                <a:sym typeface="Courier New"/>
              </a:rPr>
              <a:t>True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bins=</a:t>
            </a:r>
            <a:r>
              <a:rPr lang="es" sz="950">
                <a:solidFill>
                  <a:srgbClr val="B5CEA8"/>
                </a:solidFill>
                <a:highlight>
                  <a:srgbClr val="1E1E1E"/>
                </a:highlight>
                <a:latin typeface="Courier New"/>
                <a:ea typeface="Courier New"/>
                <a:cs typeface="Courier New"/>
                <a:sym typeface="Courier New"/>
              </a:rPr>
              <a:t>20</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 = figure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plot_height=</a:t>
            </a:r>
            <a:r>
              <a:rPr lang="es" sz="950">
                <a:solidFill>
                  <a:srgbClr val="B5CEA8"/>
                </a:solidFill>
                <a:highlight>
                  <a:srgbClr val="1E1E1E"/>
                </a:highlight>
                <a:latin typeface="Courier New"/>
                <a:ea typeface="Courier New"/>
                <a:cs typeface="Courier New"/>
                <a:sym typeface="Courier New"/>
              </a:rPr>
              <a:t>300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plot_width=</a:t>
            </a:r>
            <a:r>
              <a:rPr lang="es" sz="950">
                <a:solidFill>
                  <a:srgbClr val="B5CEA8"/>
                </a:solidFill>
                <a:highlight>
                  <a:srgbClr val="1E1E1E"/>
                </a:highlight>
                <a:latin typeface="Courier New"/>
                <a:ea typeface="Courier New"/>
                <a:cs typeface="Courier New"/>
                <a:sym typeface="Courier New"/>
              </a:rPr>
              <a:t>500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title=</a:t>
            </a:r>
            <a:r>
              <a:rPr lang="es" sz="950">
                <a:solidFill>
                  <a:srgbClr val="CE9178"/>
                </a:solidFill>
                <a:highlight>
                  <a:srgbClr val="1E1E1E"/>
                </a:highlight>
                <a:latin typeface="Courier New"/>
                <a:ea typeface="Courier New"/>
                <a:cs typeface="Courier New"/>
                <a:sym typeface="Courier New"/>
              </a:rPr>
              <a:t>'Histograma de tarifas'</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p.quad</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top=hist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bottom=</a:t>
            </a:r>
            <a:r>
              <a:rPr lang="es" sz="950">
                <a:solidFill>
                  <a:srgbClr val="B5CEA8"/>
                </a:solidFill>
                <a:highlight>
                  <a:srgbClr val="1E1E1E"/>
                </a:highlight>
                <a:latin typeface="Courier New"/>
                <a:ea typeface="Courier New"/>
                <a:cs typeface="Courier New"/>
                <a:sym typeface="Courier New"/>
              </a:rPr>
              <a:t>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left=edges</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right=edges</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line_color=</a:t>
            </a:r>
            <a:r>
              <a:rPr lang="es" sz="950">
                <a:solidFill>
                  <a:srgbClr val="CE9178"/>
                </a:solidFill>
                <a:highlight>
                  <a:srgbClr val="1E1E1E"/>
                </a:highlight>
                <a:latin typeface="Courier New"/>
                <a:ea typeface="Courier New"/>
                <a:cs typeface="Courier New"/>
                <a:sym typeface="Courier New"/>
              </a:rPr>
              <a:t>"white"</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p.xaxis.axis_label = </a:t>
            </a:r>
            <a:r>
              <a:rPr lang="es" sz="950">
                <a:solidFill>
                  <a:srgbClr val="CE9178"/>
                </a:solidFill>
                <a:highlight>
                  <a:srgbClr val="1E1E1E"/>
                </a:highlight>
                <a:latin typeface="Courier New"/>
                <a:ea typeface="Courier New"/>
                <a:cs typeface="Courier New"/>
                <a:sym typeface="Courier New"/>
              </a:rPr>
              <a:t>"Tarifa (USD)"</a:t>
            </a:r>
            <a:endParaRPr sz="9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p.yaxis.axis_label = </a:t>
            </a:r>
            <a:r>
              <a:rPr lang="es" sz="950">
                <a:solidFill>
                  <a:srgbClr val="CE9178"/>
                </a:solidFill>
                <a:highlight>
                  <a:srgbClr val="1E1E1E"/>
                </a:highlight>
                <a:latin typeface="Courier New"/>
                <a:ea typeface="Courier New"/>
                <a:cs typeface="Courier New"/>
                <a:sym typeface="Courier New"/>
              </a:rPr>
              <a:t>"Frecuencia"</a:t>
            </a:r>
            <a:endParaRPr sz="9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p.add_tools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HoverTool</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#output_file("hist.html")</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show</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a:t>
            </a:r>
            <a:r>
              <a:rPr lang="es" sz="950">
                <a:solidFill>
                  <a:srgbClr val="DCDCDC"/>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p:txBody>
      </p:sp>
      <p:pic>
        <p:nvPicPr>
          <p:cNvPr id="422" name="Google Shape;422;p67"/>
          <p:cNvPicPr preferRelativeResize="0"/>
          <p:nvPr/>
        </p:nvPicPr>
        <p:blipFill>
          <a:blip r:embed="rId3">
            <a:alphaModFix/>
          </a:blip>
          <a:stretch>
            <a:fillRect/>
          </a:stretch>
        </p:blipFill>
        <p:spPr>
          <a:xfrm>
            <a:off x="5298000" y="1589299"/>
            <a:ext cx="3701525" cy="221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Series de tiempo</a:t>
            </a:r>
            <a:endParaRPr b="1" sz="400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grpSp>
        <p:nvGrpSpPr>
          <p:cNvPr id="432" name="Google Shape;432;p69"/>
          <p:cNvGrpSpPr/>
          <p:nvPr/>
        </p:nvGrpSpPr>
        <p:grpSpPr>
          <a:xfrm>
            <a:off x="457338" y="468286"/>
            <a:ext cx="431100" cy="431100"/>
            <a:chOff x="4616400" y="1950761"/>
            <a:chExt cx="431100" cy="431100"/>
          </a:xfrm>
        </p:grpSpPr>
        <p:sp>
          <p:nvSpPr>
            <p:cNvPr id="433" name="Google Shape;433;p69"/>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6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35" name="Google Shape;435;p69"/>
          <p:cNvSpPr txBox="1"/>
          <p:nvPr/>
        </p:nvSpPr>
        <p:spPr>
          <a:xfrm>
            <a:off x="457350" y="1820575"/>
            <a:ext cx="7169400" cy="262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Siempre que tengamos una variable que tiene </a:t>
            </a:r>
            <a:r>
              <a:rPr b="1" lang="es" sz="2500">
                <a:solidFill>
                  <a:schemeClr val="lt1"/>
                </a:solidFill>
                <a:latin typeface="DM Sans"/>
                <a:ea typeface="DM Sans"/>
                <a:cs typeface="DM Sans"/>
                <a:sym typeface="DM Sans"/>
              </a:rPr>
              <a:t>algún tipo de evolución a través del tiempo</a:t>
            </a:r>
            <a:r>
              <a:rPr lang="es" sz="2500">
                <a:solidFill>
                  <a:schemeClr val="lt1"/>
                </a:solidFill>
                <a:latin typeface="DM Sans"/>
                <a:ea typeface="DM Sans"/>
                <a:cs typeface="DM Sans"/>
                <a:sym typeface="DM Sans"/>
              </a:rPr>
              <a:t>, o </a:t>
            </a:r>
            <a:r>
              <a:rPr b="1" lang="es" sz="2500">
                <a:solidFill>
                  <a:schemeClr val="lt1"/>
                </a:solidFill>
                <a:latin typeface="DM Sans"/>
                <a:ea typeface="DM Sans"/>
                <a:cs typeface="DM Sans"/>
                <a:sym typeface="DM Sans"/>
              </a:rPr>
              <a:t>donde organizar sus valores a lo largo del tiempo tiene sentido para el análisis</a:t>
            </a:r>
            <a:r>
              <a:rPr lang="es" sz="2500">
                <a:solidFill>
                  <a:schemeClr val="lt1"/>
                </a:solidFill>
                <a:latin typeface="DM Sans"/>
                <a:ea typeface="DM Sans"/>
                <a:cs typeface="DM Sans"/>
                <a:sym typeface="DM Sans"/>
              </a:rPr>
              <a:t>, podemos graficar una </a:t>
            </a:r>
            <a:r>
              <a:rPr b="1" lang="es" sz="2500">
                <a:solidFill>
                  <a:schemeClr val="lt1"/>
                </a:solidFill>
                <a:latin typeface="DM Sans"/>
                <a:ea typeface="DM Sans"/>
                <a:cs typeface="DM Sans"/>
                <a:sym typeface="DM Sans"/>
              </a:rPr>
              <a:t>serie de tiempo.</a:t>
            </a:r>
            <a:endParaRPr sz="2500">
              <a:solidFill>
                <a:schemeClr val="lt1"/>
              </a:solidFill>
              <a:latin typeface="DM Sans"/>
              <a:ea typeface="DM Sans"/>
              <a:cs typeface="DM Sans"/>
              <a:sym typeface="DM Sans"/>
            </a:endParaRPr>
          </a:p>
          <a:p>
            <a:pPr indent="0" lvl="0" marL="0" rtl="0" algn="l">
              <a:lnSpc>
                <a:spcPct val="100000"/>
              </a:lnSpc>
              <a:spcBef>
                <a:spcPts val="1000"/>
              </a:spcBef>
              <a:spcAft>
                <a:spcPts val="0"/>
              </a:spcAft>
              <a:buNone/>
            </a:pPr>
            <a:r>
              <a:t/>
            </a:r>
            <a:endParaRPr sz="2500">
              <a:solidFill>
                <a:schemeClr val="lt1"/>
              </a:solidFill>
              <a:latin typeface="DM Sans"/>
              <a:ea typeface="DM Sans"/>
              <a:cs typeface="DM Sans"/>
              <a:sym typeface="DM Sans"/>
            </a:endParaRPr>
          </a:p>
        </p:txBody>
      </p:sp>
      <p:sp>
        <p:nvSpPr>
          <p:cNvPr id="436" name="Google Shape;436;p6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Para tener en cuenta…</a:t>
            </a:r>
            <a:endParaRPr b="1" sz="4000">
              <a:solidFill>
                <a:srgbClr val="EAFF6A"/>
              </a:solidFill>
              <a:latin typeface="DM Sans"/>
              <a:ea typeface="DM Sans"/>
              <a:cs typeface="DM Sans"/>
              <a:sym typeface="DM Sans"/>
            </a:endParaRPr>
          </a:p>
        </p:txBody>
      </p:sp>
      <p:sp>
        <p:nvSpPr>
          <p:cNvPr id="437" name="Google Shape;437;p6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32" name="Google Shape;132;p3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33" name="Google Shape;133;p34"/>
          <p:cNvSpPr txBox="1"/>
          <p:nvPr/>
        </p:nvSpPr>
        <p:spPr>
          <a:xfrm>
            <a:off x="2690561" y="1451613"/>
            <a:ext cx="42813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la relevancia de la visualización de datos.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Identificar </a:t>
            </a:r>
            <a:r>
              <a:rPr lang="es" sz="1350">
                <a:solidFill>
                  <a:schemeClr val="lt1"/>
                </a:solidFill>
                <a:latin typeface="DM Sans"/>
                <a:ea typeface="DM Sans"/>
                <a:cs typeface="DM Sans"/>
                <a:sym typeface="DM Sans"/>
              </a:rPr>
              <a:t>cómo lograr una comunicación efectiva.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un análisis básico, las relaciones entre elementos y la distribución.</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gráficos en más de dos dimensiones.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134" name="Google Shape;134;p34"/>
          <p:cNvPicPr preferRelativeResize="0"/>
          <p:nvPr/>
        </p:nvPicPr>
        <p:blipFill>
          <a:blip r:embed="rId3">
            <a:alphaModFix/>
          </a:blip>
          <a:stretch>
            <a:fillRect/>
          </a:stretch>
        </p:blipFill>
        <p:spPr>
          <a:xfrm>
            <a:off x="2172138" y="2178713"/>
            <a:ext cx="196975" cy="196975"/>
          </a:xfrm>
          <a:prstGeom prst="rect">
            <a:avLst/>
          </a:prstGeom>
          <a:noFill/>
          <a:ln>
            <a:noFill/>
          </a:ln>
        </p:spPr>
      </p:pic>
      <p:pic>
        <p:nvPicPr>
          <p:cNvPr id="135" name="Google Shape;135;p34"/>
          <p:cNvPicPr preferRelativeResize="0"/>
          <p:nvPr/>
        </p:nvPicPr>
        <p:blipFill>
          <a:blip r:embed="rId3">
            <a:alphaModFix/>
          </a:blip>
          <a:stretch>
            <a:fillRect/>
          </a:stretch>
        </p:blipFill>
        <p:spPr>
          <a:xfrm>
            <a:off x="2172138" y="3009938"/>
            <a:ext cx="196975" cy="196975"/>
          </a:xfrm>
          <a:prstGeom prst="rect">
            <a:avLst/>
          </a:prstGeom>
          <a:noFill/>
          <a:ln>
            <a:noFill/>
          </a:ln>
        </p:spPr>
      </p:pic>
      <p:pic>
        <p:nvPicPr>
          <p:cNvPr id="136" name="Google Shape;136;p34"/>
          <p:cNvPicPr preferRelativeResize="0"/>
          <p:nvPr/>
        </p:nvPicPr>
        <p:blipFill>
          <a:blip r:embed="rId3">
            <a:alphaModFix/>
          </a:blip>
          <a:stretch>
            <a:fillRect/>
          </a:stretch>
        </p:blipFill>
        <p:spPr>
          <a:xfrm>
            <a:off x="2172138" y="3816963"/>
            <a:ext cx="196975" cy="196975"/>
          </a:xfrm>
          <a:prstGeom prst="rect">
            <a:avLst/>
          </a:prstGeom>
          <a:noFill/>
          <a:ln>
            <a:noFill/>
          </a:ln>
        </p:spPr>
      </p:pic>
      <p:cxnSp>
        <p:nvCxnSpPr>
          <p:cNvPr id="137" name="Google Shape;137;p34"/>
          <p:cNvCxnSpPr>
            <a:stCxn id="132" idx="2"/>
            <a:endCxn id="134"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38" name="Google Shape;138;p34"/>
          <p:cNvCxnSpPr>
            <a:stCxn id="134" idx="2"/>
            <a:endCxn id="135"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139" name="Google Shape;139;p34"/>
          <p:cNvCxnSpPr>
            <a:stCxn id="135" idx="2"/>
            <a:endCxn id="136" idx="0"/>
          </p:cNvCxnSpPr>
          <p:nvPr/>
        </p:nvCxnSpPr>
        <p:spPr>
          <a:xfrm flipH="1" rot="-5400000">
            <a:off x="1965825" y="3511712"/>
            <a:ext cx="6102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pSp>
        <p:nvGrpSpPr>
          <p:cNvPr id="442" name="Google Shape;442;p70"/>
          <p:cNvGrpSpPr/>
          <p:nvPr/>
        </p:nvGrpSpPr>
        <p:grpSpPr>
          <a:xfrm>
            <a:off x="457338" y="468286"/>
            <a:ext cx="431100" cy="431100"/>
            <a:chOff x="4616400" y="1950761"/>
            <a:chExt cx="431100" cy="431100"/>
          </a:xfrm>
        </p:grpSpPr>
        <p:sp>
          <p:nvSpPr>
            <p:cNvPr id="443" name="Google Shape;443;p7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70"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45" name="Google Shape;445;p70"/>
          <p:cNvSpPr txBox="1"/>
          <p:nvPr/>
        </p:nvSpPr>
        <p:spPr>
          <a:xfrm>
            <a:off x="457350" y="1820575"/>
            <a:ext cx="7169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Para este tipo de gráfico dibujaremos un punto cuya altura representará el </a:t>
            </a:r>
            <a:r>
              <a:rPr lang="es" sz="2500">
                <a:solidFill>
                  <a:schemeClr val="dk1"/>
                </a:solidFill>
                <a:highlight>
                  <a:srgbClr val="EAFF6A"/>
                </a:highlight>
                <a:latin typeface="DM Sans"/>
                <a:ea typeface="DM Sans"/>
                <a:cs typeface="DM Sans"/>
                <a:sym typeface="DM Sans"/>
              </a:rPr>
              <a:t>valor de la variable</a:t>
            </a:r>
            <a:r>
              <a:rPr lang="es" sz="2500">
                <a:solidFill>
                  <a:schemeClr val="lt1"/>
                </a:solidFill>
                <a:latin typeface="DM Sans"/>
                <a:ea typeface="DM Sans"/>
                <a:cs typeface="DM Sans"/>
                <a:sym typeface="DM Sans"/>
              </a:rPr>
              <a:t> y cuya posición con respecto al eje horizontal representará </a:t>
            </a:r>
            <a:r>
              <a:rPr lang="es" sz="2500">
                <a:solidFill>
                  <a:schemeClr val="dk1"/>
                </a:solidFill>
                <a:highlight>
                  <a:srgbClr val="EAFF6A"/>
                </a:highlight>
                <a:latin typeface="DM Sans"/>
                <a:ea typeface="DM Sans"/>
                <a:cs typeface="DM Sans"/>
                <a:sym typeface="DM Sans"/>
              </a:rPr>
              <a:t>el momento en el tiempo en el que se mide</a:t>
            </a:r>
            <a:r>
              <a:rPr lang="es" sz="2500">
                <a:solidFill>
                  <a:schemeClr val="lt1"/>
                </a:solidFill>
                <a:latin typeface="DM Sans"/>
                <a:ea typeface="DM Sans"/>
                <a:cs typeface="DM Sans"/>
                <a:sym typeface="DM Sans"/>
              </a:rPr>
              <a:t> esa variable. Luego, uniremos los puntos en forma secuencial.</a:t>
            </a:r>
            <a:endParaRPr sz="25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t/>
            </a:r>
            <a:endParaRPr sz="2500">
              <a:solidFill>
                <a:schemeClr val="lt1"/>
              </a:solidFill>
              <a:latin typeface="DM Sans"/>
              <a:ea typeface="DM Sans"/>
              <a:cs typeface="DM Sans"/>
              <a:sym typeface="DM Sans"/>
            </a:endParaRPr>
          </a:p>
        </p:txBody>
      </p:sp>
      <p:sp>
        <p:nvSpPr>
          <p:cNvPr id="446" name="Google Shape;446;p7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Para tener en cuenta…</a:t>
            </a:r>
            <a:endParaRPr b="1" sz="4000">
              <a:solidFill>
                <a:srgbClr val="EAFF6A"/>
              </a:solidFill>
              <a:latin typeface="DM Sans"/>
              <a:ea typeface="DM Sans"/>
              <a:cs typeface="DM Sans"/>
              <a:sym typeface="DM Sans"/>
            </a:endParaRPr>
          </a:p>
        </p:txBody>
      </p:sp>
      <p:sp>
        <p:nvSpPr>
          <p:cNvPr id="447" name="Google Shape;447;p7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nos muestra?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53" name="Google Shape;453;p7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líneas que conectan los puntos nos ayudan a </a:t>
            </a:r>
            <a:r>
              <a:rPr lang="es" sz="1350">
                <a:highlight>
                  <a:srgbClr val="EAFF6A"/>
                </a:highlight>
                <a:latin typeface="DM Sans"/>
                <a:ea typeface="DM Sans"/>
                <a:cs typeface="DM Sans"/>
                <a:sym typeface="DM Sans"/>
              </a:rPr>
              <a:t>percibir rápidamente si existe alguna tendencia, repetición de valores o cualquier otra característica.</a:t>
            </a:r>
            <a:endParaRPr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highlight>
                <a:srgbClr val="EAFF6A"/>
              </a:highlight>
              <a:latin typeface="DM Sans"/>
              <a:ea typeface="DM Sans"/>
              <a:cs typeface="DM Sans"/>
              <a:sym typeface="DM Sans"/>
            </a:endParaRPr>
          </a:p>
        </p:txBody>
      </p:sp>
      <p:sp>
        <p:nvSpPr>
          <p:cNvPr id="454" name="Google Shape;454;p71"/>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💡Recomendación:</a:t>
            </a:r>
            <a:r>
              <a:rPr lang="es" sz="1350">
                <a:latin typeface="DM Sans"/>
                <a:ea typeface="DM Sans"/>
                <a:cs typeface="DM Sans"/>
                <a:sym typeface="DM Sans"/>
              </a:rPr>
              <a:t> usar este tipo de gráfico para mostrar la evolución de una serie de datos, realizarla siempre con puntos y no con barras, y que el tiempo esté siempre en el eje horizontal, avanzando de izquierda a derecha.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60" name="Google Shape;460;p72"/>
          <p:cNvSpPr txBox="1"/>
          <p:nvPr/>
        </p:nvSpPr>
        <p:spPr>
          <a:xfrm>
            <a:off x="475500" y="1218975"/>
            <a:ext cx="8528400" cy="6003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1000"/>
              </a:spcAft>
              <a:buNone/>
            </a:pPr>
            <a:r>
              <a:rPr lang="es" sz="1350">
                <a:solidFill>
                  <a:schemeClr val="dk1"/>
                </a:solidFill>
                <a:latin typeface="DM Sans"/>
                <a:ea typeface="DM Sans"/>
                <a:cs typeface="DM Sans"/>
                <a:sym typeface="DM Sans"/>
              </a:rPr>
              <a:t>Utilicemos datos estimados para el precio de Bitcoin y grafiquemos la serie de tiempo de los datos para precio de cierre</a:t>
            </a:r>
            <a:endParaRPr sz="1350">
              <a:solidFill>
                <a:schemeClr val="dk1"/>
              </a:solidFill>
              <a:latin typeface="DM Sans"/>
              <a:ea typeface="DM Sans"/>
              <a:cs typeface="DM Sans"/>
              <a:sym typeface="DM Sans"/>
            </a:endParaRPr>
          </a:p>
        </p:txBody>
      </p:sp>
      <p:sp>
        <p:nvSpPr>
          <p:cNvPr id="461" name="Google Shape;461;p72"/>
          <p:cNvSpPr txBox="1"/>
          <p:nvPr/>
        </p:nvSpPr>
        <p:spPr>
          <a:xfrm>
            <a:off x="241925" y="1770300"/>
            <a:ext cx="4965600" cy="29784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data=pd.read_csv</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'Time Series Data.csv'</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Leer el archivo</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price_date=data</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'Date'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extraer dos vectores uno para la fecha</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price_close=data</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'Close'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extraer el precio de cierre en vector</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plt.plot_date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price_date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price_close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linestyle=</a:t>
            </a:r>
            <a:r>
              <a:rPr lang="es" sz="1050">
                <a:solidFill>
                  <a:srgbClr val="CE9178"/>
                </a:solidFill>
                <a:highlight>
                  <a:srgbClr val="1E1E1E"/>
                </a:highlight>
                <a:latin typeface="Courier New"/>
                <a:ea typeface="Courier New"/>
                <a:cs typeface="Courier New"/>
                <a:sym typeface="Courier New"/>
              </a:rPr>
              <a:t>'solid'</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Graficar la serie de tiempo</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plt.gcf</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.autofmt_xdate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Darle formato fecha al eje x</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plt.title</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'Precios Bitcoin'</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plt.xlabel</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'Fecha'</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plt.ylabel</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'Precio de cierre'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plt.tight_layout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Ajustar los ejes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plt.show</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mostrar la grafica</a:t>
            </a:r>
            <a:endParaRPr sz="1050">
              <a:solidFill>
                <a:srgbClr val="C586C0"/>
              </a:solidFill>
              <a:highlight>
                <a:srgbClr val="1E1E1E"/>
              </a:highlight>
              <a:latin typeface="Courier New"/>
              <a:ea typeface="Courier New"/>
              <a:cs typeface="Courier New"/>
              <a:sym typeface="Courier New"/>
            </a:endParaRPr>
          </a:p>
        </p:txBody>
      </p:sp>
      <p:pic>
        <p:nvPicPr>
          <p:cNvPr id="462" name="Google Shape;462;p72"/>
          <p:cNvPicPr preferRelativeResize="0"/>
          <p:nvPr/>
        </p:nvPicPr>
        <p:blipFill>
          <a:blip r:embed="rId3">
            <a:alphaModFix/>
          </a:blip>
          <a:stretch>
            <a:fillRect/>
          </a:stretch>
        </p:blipFill>
        <p:spPr>
          <a:xfrm>
            <a:off x="5359925" y="1922700"/>
            <a:ext cx="3631676" cy="248079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3"/>
          <p:cNvSpPr txBox="1"/>
          <p:nvPr/>
        </p:nvSpPr>
        <p:spPr>
          <a:xfrm>
            <a:off x="372650" y="750525"/>
            <a:ext cx="5146500" cy="40752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C586C0"/>
                </a:solidFill>
                <a:highlight>
                  <a:srgbClr val="1E1E1E"/>
                </a:highlight>
                <a:latin typeface="Courier New"/>
                <a:ea typeface="Courier New"/>
                <a:cs typeface="Courier New"/>
                <a:sym typeface="Courier New"/>
              </a:rPr>
              <a:t>from</a:t>
            </a:r>
            <a:r>
              <a:rPr lang="es" sz="1050">
                <a:solidFill>
                  <a:srgbClr val="D4D4D4"/>
                </a:solidFill>
                <a:highlight>
                  <a:srgbClr val="1E1E1E"/>
                </a:highlight>
                <a:latin typeface="Courier New"/>
                <a:ea typeface="Courier New"/>
                <a:cs typeface="Courier New"/>
                <a:sym typeface="Courier New"/>
              </a:rPr>
              <a:t> bokeh.models </a:t>
            </a:r>
            <a:r>
              <a:rPr lang="es" sz="1050">
                <a:solidFill>
                  <a:srgbClr val="C586C0"/>
                </a:solidFill>
                <a:highlight>
                  <a:srgbClr val="1E1E1E"/>
                </a:highlight>
                <a:latin typeface="Courier New"/>
                <a:ea typeface="Courier New"/>
                <a:cs typeface="Courier New"/>
                <a:sym typeface="Courier New"/>
              </a:rPr>
              <a:t>import</a:t>
            </a:r>
            <a:r>
              <a:rPr lang="es" sz="1050">
                <a:solidFill>
                  <a:srgbClr val="D4D4D4"/>
                </a:solidFill>
                <a:highlight>
                  <a:srgbClr val="1E1E1E"/>
                </a:highlight>
                <a:latin typeface="Courier New"/>
                <a:ea typeface="Courier New"/>
                <a:cs typeface="Courier New"/>
                <a:sym typeface="Courier New"/>
              </a:rPr>
              <a:t> DatetimeTickFormatter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data.Date= pd.to_datetime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data.Date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6AA94F"/>
                </a:solidFill>
                <a:highlight>
                  <a:srgbClr val="1E1E1E"/>
                </a:highlight>
                <a:latin typeface="Courier New"/>
                <a:ea typeface="Courier New"/>
                <a:cs typeface="Courier New"/>
                <a:sym typeface="Courier New"/>
              </a:rPr>
              <a:t># Convertir a Datetime</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line_plot = figure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plot_width=</a:t>
            </a:r>
            <a:r>
              <a:rPr lang="es" sz="1050">
                <a:solidFill>
                  <a:srgbClr val="B5CEA8"/>
                </a:solidFill>
                <a:highlight>
                  <a:srgbClr val="1E1E1E"/>
                </a:highlight>
                <a:latin typeface="Courier New"/>
                <a:ea typeface="Courier New"/>
                <a:cs typeface="Courier New"/>
                <a:sym typeface="Courier New"/>
              </a:rPr>
              <a:t>600</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plot_height=</a:t>
            </a:r>
            <a:r>
              <a:rPr lang="es" sz="1050">
                <a:solidFill>
                  <a:srgbClr val="B5CEA8"/>
                </a:solidFill>
                <a:highlight>
                  <a:srgbClr val="1E1E1E"/>
                </a:highlight>
                <a:latin typeface="Courier New"/>
                <a:ea typeface="Courier New"/>
                <a:cs typeface="Courier New"/>
                <a:sym typeface="Courier New"/>
              </a:rPr>
              <a:t>500</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title=</a:t>
            </a:r>
            <a:r>
              <a:rPr lang="es" sz="1050">
                <a:solidFill>
                  <a:srgbClr val="CE9178"/>
                </a:solidFill>
                <a:highlight>
                  <a:srgbClr val="1E1E1E"/>
                </a:highlight>
                <a:latin typeface="Courier New"/>
                <a:ea typeface="Courier New"/>
                <a:cs typeface="Courier New"/>
                <a:sym typeface="Courier New"/>
              </a:rPr>
              <a:t>'Line plot'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x_axis_label=</a:t>
            </a:r>
            <a:r>
              <a:rPr lang="es" sz="1050">
                <a:solidFill>
                  <a:srgbClr val="CE9178"/>
                </a:solidFill>
                <a:highlight>
                  <a:srgbClr val="1E1E1E"/>
                </a:highlight>
                <a:latin typeface="Courier New"/>
                <a:ea typeface="Courier New"/>
                <a:cs typeface="Courier New"/>
                <a:sym typeface="Courier New"/>
              </a:rPr>
              <a:t>'Fecha'</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y_axis_label=</a:t>
            </a:r>
            <a:r>
              <a:rPr lang="es" sz="1050">
                <a:solidFill>
                  <a:srgbClr val="CE9178"/>
                </a:solidFill>
                <a:highlight>
                  <a:srgbClr val="1E1E1E"/>
                </a:highlight>
                <a:latin typeface="Courier New"/>
                <a:ea typeface="Courier New"/>
                <a:cs typeface="Courier New"/>
                <a:sym typeface="Courier New"/>
              </a:rPr>
              <a:t>'Precio'</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x_axis_type=</a:t>
            </a:r>
            <a:r>
              <a:rPr lang="es" sz="1050">
                <a:solidFill>
                  <a:srgbClr val="CE9178"/>
                </a:solidFill>
                <a:highlight>
                  <a:srgbClr val="1E1E1E"/>
                </a:highlight>
                <a:latin typeface="Courier New"/>
                <a:ea typeface="Courier New"/>
                <a:cs typeface="Courier New"/>
                <a:sym typeface="Courier New"/>
              </a:rPr>
              <a:t>'datetime'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line_plot.line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data.Date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data</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'Open'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legend=</a:t>
            </a:r>
            <a:r>
              <a:rPr lang="es" sz="1050">
                <a:solidFill>
                  <a:srgbClr val="CE9178"/>
                </a:solidFill>
                <a:highlight>
                  <a:srgbClr val="1E1E1E"/>
                </a:highlight>
                <a:latin typeface="Courier New"/>
                <a:ea typeface="Courier New"/>
                <a:cs typeface="Courier New"/>
                <a:sym typeface="Courier New"/>
              </a:rPr>
              <a:t>'Open'</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line_width=</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line_plot.line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data.Date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data</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'High'</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legend=</a:t>
            </a:r>
            <a:r>
              <a:rPr lang="es" sz="1050">
                <a:solidFill>
                  <a:srgbClr val="CE9178"/>
                </a:solidFill>
                <a:highlight>
                  <a:srgbClr val="1E1E1E"/>
                </a:highlight>
                <a:latin typeface="Courier New"/>
                <a:ea typeface="Courier New"/>
                <a:cs typeface="Courier New"/>
                <a:sym typeface="Courier New"/>
              </a:rPr>
              <a:t>'High'</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line_width=</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color=</a:t>
            </a:r>
            <a:r>
              <a:rPr lang="es" sz="1050">
                <a:solidFill>
                  <a:srgbClr val="CE9178"/>
                </a:solidFill>
                <a:highlight>
                  <a:srgbClr val="1E1E1E"/>
                </a:highlight>
                <a:latin typeface="Courier New"/>
                <a:ea typeface="Courier New"/>
                <a:cs typeface="Courier New"/>
                <a:sym typeface="Courier New"/>
              </a:rPr>
              <a:t>'red'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line_plot.line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data.Date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data</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'Low'</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legend=</a:t>
            </a:r>
            <a:r>
              <a:rPr lang="es" sz="1050">
                <a:solidFill>
                  <a:srgbClr val="CE9178"/>
                </a:solidFill>
                <a:highlight>
                  <a:srgbClr val="1E1E1E"/>
                </a:highlight>
                <a:latin typeface="Courier New"/>
                <a:ea typeface="Courier New"/>
                <a:cs typeface="Courier New"/>
                <a:sym typeface="Courier New"/>
              </a:rPr>
              <a:t>'Low'</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line_width=</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color=</a:t>
            </a:r>
            <a:r>
              <a:rPr lang="es" sz="1050">
                <a:solidFill>
                  <a:srgbClr val="CE9178"/>
                </a:solidFill>
                <a:highlight>
                  <a:srgbClr val="1E1E1E"/>
                </a:highlight>
                <a:latin typeface="Courier New"/>
                <a:ea typeface="Courier New"/>
                <a:cs typeface="Courier New"/>
                <a:sym typeface="Courier New"/>
              </a:rPr>
              <a:t>'green'</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line_plot.line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data.Date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data</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'Close'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legend=</a:t>
            </a:r>
            <a:r>
              <a:rPr lang="es" sz="1050">
                <a:solidFill>
                  <a:srgbClr val="CE9178"/>
                </a:solidFill>
                <a:highlight>
                  <a:srgbClr val="1E1E1E"/>
                </a:highlight>
                <a:latin typeface="Courier New"/>
                <a:ea typeface="Courier New"/>
                <a:cs typeface="Courier New"/>
                <a:sym typeface="Courier New"/>
              </a:rPr>
              <a:t>'Close'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line_width=</a:t>
            </a:r>
            <a:r>
              <a:rPr lang="es" sz="1050">
                <a:solidFill>
                  <a:srgbClr val="B5CEA8"/>
                </a:solidFill>
                <a:highlight>
                  <a:srgbClr val="1E1E1E"/>
                </a:highlight>
                <a:latin typeface="Courier New"/>
                <a:ea typeface="Courier New"/>
                <a:cs typeface="Courier New"/>
                <a:sym typeface="Courier New"/>
              </a:rPr>
              <a:t>2</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color=</a:t>
            </a:r>
            <a:r>
              <a:rPr lang="es" sz="1050">
                <a:solidFill>
                  <a:srgbClr val="CE9178"/>
                </a:solidFill>
                <a:highlight>
                  <a:srgbClr val="1E1E1E"/>
                </a:highlight>
                <a:latin typeface="Courier New"/>
                <a:ea typeface="Courier New"/>
                <a:cs typeface="Courier New"/>
                <a:sym typeface="Courier New"/>
              </a:rPr>
              <a:t>'yellow'</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line_plot.xaxis.formatter=DatetimeTickFormatter</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hours=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"%d %B %Y"</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days=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"%d %B %Y"</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months=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"%d %B %Y"</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years=</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"%d %B %Y"</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line_plot.add_tools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HoverTool</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line_plot.legend.location = </a:t>
            </a:r>
            <a:r>
              <a:rPr lang="es" sz="1050">
                <a:solidFill>
                  <a:srgbClr val="CE9178"/>
                </a:solidFill>
                <a:highlight>
                  <a:srgbClr val="1E1E1E"/>
                </a:highlight>
                <a:latin typeface="Courier New"/>
                <a:ea typeface="Courier New"/>
                <a:cs typeface="Courier New"/>
                <a:sym typeface="Courier New"/>
              </a:rPr>
              <a:t>"top_left"; </a:t>
            </a:r>
            <a:r>
              <a:rPr lang="es" sz="1050">
                <a:solidFill>
                  <a:srgbClr val="D4D4D4"/>
                </a:solidFill>
                <a:highlight>
                  <a:srgbClr val="1E1E1E"/>
                </a:highlight>
                <a:latin typeface="Courier New"/>
                <a:ea typeface="Courier New"/>
                <a:cs typeface="Courier New"/>
                <a:sym typeface="Courier New"/>
              </a:rPr>
              <a:t>show</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line_plot</a:t>
            </a:r>
            <a:r>
              <a:rPr lang="es" sz="1050">
                <a:solidFill>
                  <a:srgbClr val="DCDCDC"/>
                </a:solidFill>
                <a:highlight>
                  <a:srgbClr val="1E1E1E"/>
                </a:highlight>
                <a:latin typeface="Courier New"/>
                <a:ea typeface="Courier New"/>
                <a:cs typeface="Courier New"/>
                <a:sym typeface="Courier New"/>
              </a:rPr>
              <a:t>)</a:t>
            </a:r>
            <a:endParaRPr sz="1050">
              <a:solidFill>
                <a:srgbClr val="C586C0"/>
              </a:solidFill>
              <a:highlight>
                <a:srgbClr val="1E1E1E"/>
              </a:highlight>
              <a:latin typeface="Courier New"/>
              <a:ea typeface="Courier New"/>
              <a:cs typeface="Courier New"/>
              <a:sym typeface="Courier New"/>
            </a:endParaRPr>
          </a:p>
        </p:txBody>
      </p:sp>
      <p:pic>
        <p:nvPicPr>
          <p:cNvPr id="468" name="Google Shape;468;p73"/>
          <p:cNvPicPr preferRelativeResize="0"/>
          <p:nvPr/>
        </p:nvPicPr>
        <p:blipFill>
          <a:blip r:embed="rId3">
            <a:alphaModFix/>
          </a:blip>
          <a:stretch>
            <a:fillRect/>
          </a:stretch>
        </p:blipFill>
        <p:spPr>
          <a:xfrm>
            <a:off x="5671550" y="1017025"/>
            <a:ext cx="3327225" cy="276959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4"/>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Gráficos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bivarios</a:t>
            </a:r>
            <a:endParaRPr b="1" sz="4000">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Diagramas de dispersión</a:t>
            </a:r>
            <a:endParaRPr b="1" sz="40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Fundamentos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84" name="Google Shape;484;p76"/>
          <p:cNvSpPr txBox="1"/>
          <p:nvPr/>
        </p:nvSpPr>
        <p:spPr>
          <a:xfrm>
            <a:off x="473350" y="1908175"/>
            <a:ext cx="3834600" cy="2024100"/>
          </a:xfrm>
          <a:prstGeom prst="rect">
            <a:avLst/>
          </a:prstGeom>
          <a:noFill/>
          <a:ln>
            <a:noFill/>
          </a:ln>
        </p:spPr>
        <p:txBody>
          <a:bodyPr anchorCtr="0" anchor="t" bIns="91425" lIns="91425" spcFirstLastPara="1" rIns="91425" wrap="square" tIns="91425">
            <a:spAutoFit/>
          </a:bodyPr>
          <a:lstStyle/>
          <a:p>
            <a:pPr indent="-314325" lvl="0" marL="457200" rtl="0" algn="just">
              <a:lnSpc>
                <a:spcPct val="100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utilizan para observar en conjunto la </a:t>
            </a:r>
            <a:r>
              <a:rPr b="1" lang="es" sz="1350">
                <a:solidFill>
                  <a:schemeClr val="dk1"/>
                </a:solidFill>
                <a:latin typeface="DM Sans"/>
                <a:ea typeface="DM Sans"/>
                <a:cs typeface="DM Sans"/>
                <a:sym typeface="DM Sans"/>
              </a:rPr>
              <a:t>relación entre dos variables.</a:t>
            </a:r>
            <a:endParaRPr sz="1350">
              <a:solidFill>
                <a:schemeClr val="dk1"/>
              </a:solidFill>
              <a:latin typeface="DM Sans"/>
              <a:ea typeface="DM Sans"/>
              <a:cs typeface="DM Sans"/>
              <a:sym typeface="DM Sans"/>
            </a:endParaRPr>
          </a:p>
          <a:p>
            <a:pPr indent="-314325" lvl="0" marL="457200" rtl="0" algn="just">
              <a:lnSpc>
                <a:spcPct val="100000"/>
              </a:lnSpc>
              <a:spcBef>
                <a:spcPts val="100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colocan los puntos en dos variables y pueden</a:t>
            </a:r>
            <a:r>
              <a:rPr b="1" lang="es" sz="1350">
                <a:solidFill>
                  <a:schemeClr val="dk1"/>
                </a:solidFill>
                <a:latin typeface="DM Sans"/>
                <a:ea typeface="DM Sans"/>
                <a:cs typeface="DM Sans"/>
                <a:sym typeface="DM Sans"/>
              </a:rPr>
              <a:t> analizarse las relaciones entre las mismas.</a:t>
            </a:r>
            <a:endParaRPr sz="1350">
              <a:solidFill>
                <a:schemeClr val="dk1"/>
              </a:solidFill>
              <a:latin typeface="DM Sans"/>
              <a:ea typeface="DM Sans"/>
              <a:cs typeface="DM Sans"/>
              <a:sym typeface="DM Sans"/>
            </a:endParaRPr>
          </a:p>
          <a:p>
            <a:pPr indent="0" lvl="0" marL="0" rtl="0" algn="just">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p:txBody>
      </p:sp>
      <p:sp>
        <p:nvSpPr>
          <p:cNvPr id="485" name="Google Shape;485;p76"/>
          <p:cNvSpPr txBox="1"/>
          <p:nvPr/>
        </p:nvSpPr>
        <p:spPr>
          <a:xfrm>
            <a:off x="4527575" y="1908175"/>
            <a:ext cx="3834600" cy="2183100"/>
          </a:xfrm>
          <a:prstGeom prst="rect">
            <a:avLst/>
          </a:prstGeom>
          <a:noFill/>
          <a:ln>
            <a:noFill/>
          </a:ln>
        </p:spPr>
        <p:txBody>
          <a:bodyPr anchorCtr="0" anchor="t" bIns="91425" lIns="91425" spcFirstLastPara="1" rIns="91425" wrap="square" tIns="91425">
            <a:spAutoFit/>
          </a:bodyPr>
          <a:lstStyle/>
          <a:p>
            <a:pPr indent="-314325" lvl="0" marL="457200" rtl="0" algn="just">
              <a:lnSpc>
                <a:spcPct val="100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Hay que tener </a:t>
            </a:r>
            <a:r>
              <a:rPr b="1" lang="es" sz="1350">
                <a:solidFill>
                  <a:schemeClr val="dk1"/>
                </a:solidFill>
                <a:latin typeface="DM Sans"/>
                <a:ea typeface="DM Sans"/>
                <a:cs typeface="DM Sans"/>
                <a:sym typeface="DM Sans"/>
              </a:rPr>
              <a:t>mucho cuidado a la hora de expresar conclusiones en forma de relaciones simples y no en vínculos de tipo causa-efecto</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just">
              <a:lnSpc>
                <a:spcPct val="10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Es importante tener en cuenta que </a:t>
            </a:r>
            <a:r>
              <a:rPr b="1" lang="es" sz="1350">
                <a:solidFill>
                  <a:schemeClr val="dk1"/>
                </a:solidFill>
                <a:latin typeface="DM Sans"/>
                <a:ea typeface="DM Sans"/>
                <a:cs typeface="DM Sans"/>
                <a:sym typeface="DM Sans"/>
              </a:rPr>
              <a:t>cuando hablamos de relación no estamos hablando necesariamente de dependencia de una variable con respecto a la otra</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486" name="Google Shape;486;p76"/>
          <p:cNvSpPr txBox="1"/>
          <p:nvPr/>
        </p:nvSpPr>
        <p:spPr>
          <a:xfrm>
            <a:off x="479550" y="4228525"/>
            <a:ext cx="8387700" cy="3924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¡La dependencia es objeto de estudio del análisis de Regresión, que veremos más adelante!</a:t>
            </a:r>
            <a:endParaRPr sz="135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92" name="Google Shape;492;p77"/>
          <p:cNvSpPr txBox="1"/>
          <p:nvPr/>
        </p:nvSpPr>
        <p:spPr>
          <a:xfrm>
            <a:off x="457725" y="1967725"/>
            <a:ext cx="4730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Consideremos el caso de la Clase 5 acerca de los pesos en kilogramos y alturas en centímetros para un conjunto de 50 alumnos.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Cada punto representa un alumno. Para cada alumno podemos ver la intersección del eje horizontal, que indica las alturas, con el eje vertical, que indica los pesos.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 mayores alturas corresponden mayores pesos y viceversa.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93" name="Google Shape;493;p77"/>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494" name="Google Shape;494;p77"/>
          <p:cNvPicPr preferRelativeResize="0"/>
          <p:nvPr/>
        </p:nvPicPr>
        <p:blipFill>
          <a:blip r:embed="rId3">
            <a:alphaModFix/>
          </a:blip>
          <a:stretch>
            <a:fillRect/>
          </a:stretch>
        </p:blipFill>
        <p:spPr>
          <a:xfrm>
            <a:off x="5684175" y="1009575"/>
            <a:ext cx="2981440" cy="3036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Correlación</a:t>
            </a:r>
            <a:endParaRPr b="1" sz="40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Fundamentos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05" name="Google Shape;505;p79"/>
          <p:cNvSpPr txBox="1"/>
          <p:nvPr/>
        </p:nvSpPr>
        <p:spPr>
          <a:xfrm>
            <a:off x="473350" y="1908175"/>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la relación tiene alguna forma definida será considerada como correlación entre las variables. Comúnmente hablaremos de correlación lineal, que es la más práctica a efectos del análisis en Data Science.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La correlación lineal puede medirse a través de un indicador denominado coeficiente de correlación. Puede tener valores entre -1 y 1, y lo interpretamos de la siguiente manera: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06" name="Google Shape;506;p79"/>
          <p:cNvSpPr txBox="1"/>
          <p:nvPr/>
        </p:nvSpPr>
        <p:spPr>
          <a:xfrm>
            <a:off x="4527575" y="1236600"/>
            <a:ext cx="3834600" cy="33504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el valor de la correlación es cercano a 1, significa que cuando los valores de una variable son altos, los de la otra variable también lo son, y análogamente con los valores bajos. </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el valor de la correlación es cercano a -1 significa que cuando los valores de una variable son bajos, los valores de la otra variable son altos, y análogamente con los valores altos.</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el valor de la correlación es cercano a 0, significa que que no hay una correlación lineal fuerte entre las variables.</a:t>
            </a:r>
            <a:endParaRPr sz="135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5"/>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5"/>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46" name="Google Shape;146;p35"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147" name="Google Shape;147;p35"/>
          <p:cNvCxnSpPr/>
          <p:nvPr/>
        </p:nvCxnSpPr>
        <p:spPr>
          <a:xfrm>
            <a:off x="1473626" y="2502577"/>
            <a:ext cx="9900" cy="704400"/>
          </a:xfrm>
          <a:prstGeom prst="straightConnector1">
            <a:avLst/>
          </a:prstGeom>
          <a:noFill/>
          <a:ln cap="flat" cmpd="sng" w="9525">
            <a:solidFill>
              <a:srgbClr val="CCCCCC"/>
            </a:solidFill>
            <a:prstDash val="solid"/>
            <a:round/>
            <a:headEnd len="med" w="med" type="none"/>
            <a:tailEnd len="med" w="med" type="none"/>
          </a:ln>
        </p:spPr>
      </p:cxnSp>
      <p:cxnSp>
        <p:nvCxnSpPr>
          <p:cNvPr id="148" name="Google Shape;148;p35"/>
          <p:cNvCxnSpPr/>
          <p:nvPr/>
        </p:nvCxnSpPr>
        <p:spPr>
          <a:xfrm>
            <a:off x="3018387" y="2502577"/>
            <a:ext cx="9900" cy="704400"/>
          </a:xfrm>
          <a:prstGeom prst="straightConnector1">
            <a:avLst/>
          </a:prstGeom>
          <a:noFill/>
          <a:ln cap="flat" cmpd="sng" w="9525">
            <a:solidFill>
              <a:srgbClr val="CCCCCC"/>
            </a:solidFill>
            <a:prstDash val="solid"/>
            <a:round/>
            <a:headEnd len="med" w="med" type="none"/>
            <a:tailEnd len="med" w="med" type="none"/>
          </a:ln>
        </p:spPr>
      </p:cxnSp>
      <p:cxnSp>
        <p:nvCxnSpPr>
          <p:cNvPr id="149" name="Google Shape;149;p35"/>
          <p:cNvCxnSpPr>
            <a:endCxn id="150" idx="2"/>
          </p:cNvCxnSpPr>
          <p:nvPr/>
        </p:nvCxnSpPr>
        <p:spPr>
          <a:xfrm>
            <a:off x="6106329" y="2502803"/>
            <a:ext cx="9900" cy="704400"/>
          </a:xfrm>
          <a:prstGeom prst="straightConnector1">
            <a:avLst/>
          </a:prstGeom>
          <a:noFill/>
          <a:ln cap="flat" cmpd="sng" w="9525">
            <a:solidFill>
              <a:srgbClr val="CCCCCC"/>
            </a:solidFill>
            <a:prstDash val="solid"/>
            <a:round/>
            <a:headEnd len="med" w="med" type="none"/>
            <a:tailEnd len="med" w="med" type="none"/>
          </a:ln>
        </p:spPr>
      </p:cxnSp>
      <p:cxnSp>
        <p:nvCxnSpPr>
          <p:cNvPr id="151" name="Google Shape;151;p35"/>
          <p:cNvCxnSpPr>
            <a:endCxn id="152" idx="2"/>
          </p:cNvCxnSpPr>
          <p:nvPr/>
        </p:nvCxnSpPr>
        <p:spPr>
          <a:xfrm flipH="1">
            <a:off x="4572001" y="2452396"/>
            <a:ext cx="3600" cy="1151100"/>
          </a:xfrm>
          <a:prstGeom prst="straightConnector1">
            <a:avLst/>
          </a:prstGeom>
          <a:noFill/>
          <a:ln cap="flat" cmpd="sng" w="9525">
            <a:solidFill>
              <a:srgbClr val="CCCCCC"/>
            </a:solidFill>
            <a:prstDash val="solid"/>
            <a:round/>
            <a:headEnd len="med" w="med" type="none"/>
            <a:tailEnd len="med" w="med" type="none"/>
          </a:ln>
        </p:spPr>
      </p:cxnSp>
      <p:cxnSp>
        <p:nvCxnSpPr>
          <p:cNvPr id="153" name="Google Shape;153;p35"/>
          <p:cNvCxnSpPr>
            <a:endCxn id="154" idx="0"/>
          </p:cNvCxnSpPr>
          <p:nvPr/>
        </p:nvCxnSpPr>
        <p:spPr>
          <a:xfrm>
            <a:off x="7660457" y="2452169"/>
            <a:ext cx="0" cy="1679700"/>
          </a:xfrm>
          <a:prstGeom prst="straightConnector1">
            <a:avLst/>
          </a:prstGeom>
          <a:noFill/>
          <a:ln cap="flat" cmpd="sng" w="9525">
            <a:solidFill>
              <a:srgbClr val="CCCCCC"/>
            </a:solidFill>
            <a:prstDash val="solid"/>
            <a:round/>
            <a:headEnd len="med" w="med" type="none"/>
            <a:tailEnd len="med" w="med" type="none"/>
          </a:ln>
        </p:spPr>
      </p:cxnSp>
      <p:sp>
        <p:nvSpPr>
          <p:cNvPr id="155" name="Google Shape;155;p35"/>
          <p:cNvSpPr/>
          <p:nvPr/>
        </p:nvSpPr>
        <p:spPr>
          <a:xfrm>
            <a:off x="769537" y="1697661"/>
            <a:ext cx="1428000" cy="5187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FFFFFF"/>
                </a:solidFill>
                <a:latin typeface="DM Sans"/>
                <a:ea typeface="DM Sans"/>
                <a:cs typeface="DM Sans"/>
                <a:sym typeface="DM Sans"/>
              </a:rPr>
              <a:t>Visualización de datos</a:t>
            </a:r>
            <a:endParaRPr sz="1100">
              <a:latin typeface="DM Sans"/>
              <a:ea typeface="DM Sans"/>
              <a:cs typeface="DM Sans"/>
              <a:sym typeface="DM Sans"/>
            </a:endParaRPr>
          </a:p>
        </p:txBody>
      </p:sp>
      <p:sp>
        <p:nvSpPr>
          <p:cNvPr id="156" name="Google Shape;156;p35"/>
          <p:cNvSpPr/>
          <p:nvPr/>
        </p:nvSpPr>
        <p:spPr>
          <a:xfrm>
            <a:off x="3946190" y="899375"/>
            <a:ext cx="1251600" cy="5187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FFFFF"/>
                </a:solidFill>
                <a:latin typeface="DM Sans"/>
                <a:ea typeface="DM Sans"/>
                <a:cs typeface="DM Sans"/>
                <a:sym typeface="DM Sans"/>
              </a:rPr>
              <a:t>Herramientas de visualización</a:t>
            </a:r>
            <a:endParaRPr sz="1100">
              <a:solidFill>
                <a:srgbClr val="FFFFFF"/>
              </a:solidFill>
              <a:latin typeface="DM Sans"/>
              <a:ea typeface="DM Sans"/>
              <a:cs typeface="DM Sans"/>
              <a:sym typeface="DM Sans"/>
            </a:endParaRPr>
          </a:p>
        </p:txBody>
      </p:sp>
      <p:sp>
        <p:nvSpPr>
          <p:cNvPr id="157" name="Google Shape;157;p35"/>
          <p:cNvSpPr/>
          <p:nvPr/>
        </p:nvSpPr>
        <p:spPr>
          <a:xfrm>
            <a:off x="769544" y="2502699"/>
            <a:ext cx="1428000" cy="2943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Introducción</a:t>
            </a:r>
            <a:endParaRPr sz="1100">
              <a:solidFill>
                <a:srgbClr val="222222"/>
              </a:solidFill>
              <a:latin typeface="DM Sans"/>
              <a:ea typeface="DM Sans"/>
              <a:cs typeface="DM Sans"/>
              <a:sym typeface="DM Sans"/>
            </a:endParaRPr>
          </a:p>
        </p:txBody>
      </p:sp>
      <p:sp>
        <p:nvSpPr>
          <p:cNvPr id="158" name="Google Shape;158;p35"/>
          <p:cNvSpPr/>
          <p:nvPr/>
        </p:nvSpPr>
        <p:spPr>
          <a:xfrm>
            <a:off x="2313764" y="1680651"/>
            <a:ext cx="1428000" cy="5187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FFFFFF"/>
                </a:solidFill>
                <a:latin typeface="DM Sans"/>
                <a:ea typeface="DM Sans"/>
                <a:cs typeface="DM Sans"/>
                <a:sym typeface="DM Sans"/>
              </a:rPr>
              <a:t>Análisis básico</a:t>
            </a:r>
            <a:endParaRPr sz="1100">
              <a:solidFill>
                <a:srgbClr val="FFFFFF"/>
              </a:solidFill>
              <a:latin typeface="DM Sans"/>
              <a:ea typeface="DM Sans"/>
              <a:cs typeface="DM Sans"/>
              <a:sym typeface="DM Sans"/>
            </a:endParaRPr>
          </a:p>
        </p:txBody>
      </p:sp>
      <p:sp>
        <p:nvSpPr>
          <p:cNvPr id="159" name="Google Shape;159;p35"/>
          <p:cNvSpPr/>
          <p:nvPr/>
        </p:nvSpPr>
        <p:spPr>
          <a:xfrm>
            <a:off x="3857991" y="1691836"/>
            <a:ext cx="1428000" cy="5187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FFFFFF"/>
                </a:solidFill>
                <a:latin typeface="DM Sans"/>
                <a:ea typeface="DM Sans"/>
                <a:cs typeface="DM Sans"/>
                <a:sym typeface="DM Sans"/>
              </a:rPr>
              <a:t>Relaciones entre elementos</a:t>
            </a:r>
            <a:endParaRPr sz="1100">
              <a:solidFill>
                <a:srgbClr val="FFFFFF"/>
              </a:solidFill>
              <a:latin typeface="DM Sans"/>
              <a:ea typeface="DM Sans"/>
              <a:cs typeface="DM Sans"/>
              <a:sym typeface="DM Sans"/>
            </a:endParaRPr>
          </a:p>
        </p:txBody>
      </p:sp>
      <p:sp>
        <p:nvSpPr>
          <p:cNvPr id="160" name="Google Shape;160;p35"/>
          <p:cNvSpPr/>
          <p:nvPr/>
        </p:nvSpPr>
        <p:spPr>
          <a:xfrm>
            <a:off x="769544" y="2896749"/>
            <a:ext cx="1428000" cy="2943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Elementos</a:t>
            </a:r>
            <a:endParaRPr sz="1100">
              <a:solidFill>
                <a:srgbClr val="222222"/>
              </a:solidFill>
              <a:latin typeface="DM Sans"/>
              <a:ea typeface="DM Sans"/>
              <a:cs typeface="DM Sans"/>
              <a:sym typeface="DM Sans"/>
            </a:endParaRPr>
          </a:p>
        </p:txBody>
      </p:sp>
      <p:sp>
        <p:nvSpPr>
          <p:cNvPr id="161" name="Google Shape;161;p35"/>
          <p:cNvSpPr/>
          <p:nvPr/>
        </p:nvSpPr>
        <p:spPr>
          <a:xfrm>
            <a:off x="3858001" y="2484281"/>
            <a:ext cx="1428000" cy="2943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Series de tiempo</a:t>
            </a:r>
            <a:endParaRPr sz="1100">
              <a:solidFill>
                <a:srgbClr val="222222"/>
              </a:solidFill>
              <a:latin typeface="DM Sans"/>
              <a:ea typeface="DM Sans"/>
              <a:cs typeface="DM Sans"/>
              <a:sym typeface="DM Sans"/>
            </a:endParaRPr>
          </a:p>
        </p:txBody>
      </p:sp>
      <p:sp>
        <p:nvSpPr>
          <p:cNvPr id="162" name="Google Shape;162;p35"/>
          <p:cNvSpPr/>
          <p:nvPr/>
        </p:nvSpPr>
        <p:spPr>
          <a:xfrm>
            <a:off x="3858001" y="2896738"/>
            <a:ext cx="1428000" cy="2943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Diagramas de Dispersión</a:t>
            </a:r>
            <a:endParaRPr sz="1100">
              <a:solidFill>
                <a:srgbClr val="222222"/>
              </a:solidFill>
              <a:latin typeface="DM Sans"/>
              <a:ea typeface="DM Sans"/>
              <a:cs typeface="DM Sans"/>
              <a:sym typeface="DM Sans"/>
            </a:endParaRPr>
          </a:p>
        </p:txBody>
      </p:sp>
      <p:sp>
        <p:nvSpPr>
          <p:cNvPr id="163" name="Google Shape;163;p35"/>
          <p:cNvSpPr/>
          <p:nvPr/>
        </p:nvSpPr>
        <p:spPr>
          <a:xfrm>
            <a:off x="2313769" y="2502692"/>
            <a:ext cx="1428000" cy="2937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Bar chart</a:t>
            </a:r>
            <a:endParaRPr sz="1100">
              <a:solidFill>
                <a:srgbClr val="222222"/>
              </a:solidFill>
              <a:latin typeface="DM Sans"/>
              <a:ea typeface="DM Sans"/>
              <a:cs typeface="DM Sans"/>
              <a:sym typeface="DM Sans"/>
            </a:endParaRPr>
          </a:p>
        </p:txBody>
      </p:sp>
      <p:sp>
        <p:nvSpPr>
          <p:cNvPr id="164" name="Google Shape;164;p35"/>
          <p:cNvSpPr/>
          <p:nvPr/>
        </p:nvSpPr>
        <p:spPr>
          <a:xfrm>
            <a:off x="2313772" y="2912903"/>
            <a:ext cx="1428000" cy="2943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Histogramas</a:t>
            </a:r>
            <a:endParaRPr sz="1100">
              <a:solidFill>
                <a:srgbClr val="222222"/>
              </a:solidFill>
              <a:latin typeface="DM Sans"/>
              <a:ea typeface="DM Sans"/>
              <a:cs typeface="DM Sans"/>
              <a:sym typeface="DM Sans"/>
            </a:endParaRPr>
          </a:p>
        </p:txBody>
      </p:sp>
      <p:sp>
        <p:nvSpPr>
          <p:cNvPr id="152" name="Google Shape;152;p35"/>
          <p:cNvSpPr/>
          <p:nvPr/>
        </p:nvSpPr>
        <p:spPr>
          <a:xfrm>
            <a:off x="3858001" y="3309196"/>
            <a:ext cx="1428000" cy="2943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Correlación</a:t>
            </a:r>
            <a:endParaRPr sz="1100">
              <a:solidFill>
                <a:srgbClr val="222222"/>
              </a:solidFill>
              <a:latin typeface="DM Sans"/>
              <a:ea typeface="DM Sans"/>
              <a:cs typeface="DM Sans"/>
              <a:sym typeface="DM Sans"/>
            </a:endParaRPr>
          </a:p>
        </p:txBody>
      </p:sp>
      <p:sp>
        <p:nvSpPr>
          <p:cNvPr id="165" name="Google Shape;165;p35"/>
          <p:cNvSpPr/>
          <p:nvPr/>
        </p:nvSpPr>
        <p:spPr>
          <a:xfrm>
            <a:off x="5402217" y="1674981"/>
            <a:ext cx="1428000" cy="5187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FFFFFF"/>
                </a:solidFill>
                <a:latin typeface="DM Sans"/>
                <a:ea typeface="DM Sans"/>
                <a:cs typeface="DM Sans"/>
                <a:sym typeface="DM Sans"/>
              </a:rPr>
              <a:t>Análisis de distribuciones </a:t>
            </a:r>
            <a:endParaRPr sz="1100">
              <a:solidFill>
                <a:srgbClr val="FFFFFF"/>
              </a:solidFill>
              <a:latin typeface="DM Sans"/>
              <a:ea typeface="DM Sans"/>
              <a:cs typeface="DM Sans"/>
              <a:sym typeface="DM Sans"/>
            </a:endParaRPr>
          </a:p>
        </p:txBody>
      </p:sp>
      <p:sp>
        <p:nvSpPr>
          <p:cNvPr id="166" name="Google Shape;166;p35"/>
          <p:cNvSpPr/>
          <p:nvPr/>
        </p:nvSpPr>
        <p:spPr>
          <a:xfrm>
            <a:off x="6946444" y="1686321"/>
            <a:ext cx="1428000" cy="5187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FFFFFF"/>
                </a:solidFill>
                <a:latin typeface="DM Sans"/>
                <a:ea typeface="DM Sans"/>
                <a:cs typeface="DM Sans"/>
                <a:sym typeface="DM Sans"/>
              </a:rPr>
              <a:t>Gráficos de más de dos dimensiones</a:t>
            </a:r>
            <a:endParaRPr sz="1100">
              <a:solidFill>
                <a:srgbClr val="FFFFFF"/>
              </a:solidFill>
              <a:latin typeface="DM Sans"/>
              <a:ea typeface="DM Sans"/>
              <a:cs typeface="DM Sans"/>
              <a:sym typeface="DM Sans"/>
            </a:endParaRPr>
          </a:p>
        </p:txBody>
      </p:sp>
      <p:sp>
        <p:nvSpPr>
          <p:cNvPr id="167" name="Google Shape;167;p35"/>
          <p:cNvSpPr/>
          <p:nvPr/>
        </p:nvSpPr>
        <p:spPr>
          <a:xfrm>
            <a:off x="5402225" y="2502692"/>
            <a:ext cx="1428000" cy="2937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Entendimiento</a:t>
            </a:r>
            <a:endParaRPr sz="1100">
              <a:solidFill>
                <a:srgbClr val="222222"/>
              </a:solidFill>
              <a:latin typeface="DM Sans"/>
              <a:ea typeface="DM Sans"/>
              <a:cs typeface="DM Sans"/>
              <a:sym typeface="DM Sans"/>
            </a:endParaRPr>
          </a:p>
        </p:txBody>
      </p:sp>
      <p:sp>
        <p:nvSpPr>
          <p:cNvPr id="150" name="Google Shape;150;p35"/>
          <p:cNvSpPr/>
          <p:nvPr/>
        </p:nvSpPr>
        <p:spPr>
          <a:xfrm>
            <a:off x="5402229" y="2912903"/>
            <a:ext cx="1428000" cy="2943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Boxplot</a:t>
            </a:r>
            <a:endParaRPr sz="1100">
              <a:solidFill>
                <a:srgbClr val="222222"/>
              </a:solidFill>
              <a:latin typeface="DM Sans"/>
              <a:ea typeface="DM Sans"/>
              <a:cs typeface="DM Sans"/>
              <a:sym typeface="DM Sans"/>
            </a:endParaRPr>
          </a:p>
        </p:txBody>
      </p:sp>
      <p:sp>
        <p:nvSpPr>
          <p:cNvPr id="168" name="Google Shape;168;p35"/>
          <p:cNvSpPr/>
          <p:nvPr/>
        </p:nvSpPr>
        <p:spPr>
          <a:xfrm>
            <a:off x="6946457" y="2484281"/>
            <a:ext cx="1428000" cy="2943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Más de dos</a:t>
            </a:r>
            <a:endParaRPr sz="1100">
              <a:solidFill>
                <a:srgbClr val="222222"/>
              </a:solidFill>
              <a:latin typeface="DM Sans"/>
              <a:ea typeface="DM Sans"/>
              <a:cs typeface="DM Sans"/>
              <a:sym typeface="DM Sans"/>
            </a:endParaRPr>
          </a:p>
        </p:txBody>
      </p:sp>
      <p:sp>
        <p:nvSpPr>
          <p:cNvPr id="169" name="Google Shape;169;p35"/>
          <p:cNvSpPr/>
          <p:nvPr/>
        </p:nvSpPr>
        <p:spPr>
          <a:xfrm>
            <a:off x="6946457" y="2896738"/>
            <a:ext cx="1428000" cy="2943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Más de tres</a:t>
            </a:r>
            <a:endParaRPr sz="1100">
              <a:solidFill>
                <a:srgbClr val="222222"/>
              </a:solidFill>
              <a:latin typeface="DM Sans"/>
              <a:ea typeface="DM Sans"/>
              <a:cs typeface="DM Sans"/>
              <a:sym typeface="DM Sans"/>
            </a:endParaRPr>
          </a:p>
        </p:txBody>
      </p:sp>
      <p:sp>
        <p:nvSpPr>
          <p:cNvPr id="170" name="Google Shape;170;p35"/>
          <p:cNvSpPr/>
          <p:nvPr/>
        </p:nvSpPr>
        <p:spPr>
          <a:xfrm>
            <a:off x="6946457" y="3309196"/>
            <a:ext cx="1428000" cy="2943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Otras formas</a:t>
            </a:r>
            <a:endParaRPr sz="1100">
              <a:solidFill>
                <a:srgbClr val="222222"/>
              </a:solidFill>
              <a:latin typeface="DM Sans"/>
              <a:ea typeface="DM Sans"/>
              <a:cs typeface="DM Sans"/>
              <a:sym typeface="DM Sans"/>
            </a:endParaRPr>
          </a:p>
        </p:txBody>
      </p:sp>
      <p:sp>
        <p:nvSpPr>
          <p:cNvPr id="171" name="Google Shape;171;p35"/>
          <p:cNvSpPr/>
          <p:nvPr/>
        </p:nvSpPr>
        <p:spPr>
          <a:xfrm>
            <a:off x="6946453" y="3721658"/>
            <a:ext cx="1428000" cy="2937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Radar</a:t>
            </a:r>
            <a:endParaRPr sz="1100">
              <a:solidFill>
                <a:srgbClr val="222222"/>
              </a:solidFill>
              <a:latin typeface="DM Sans"/>
              <a:ea typeface="DM Sans"/>
              <a:cs typeface="DM Sans"/>
              <a:sym typeface="DM Sans"/>
            </a:endParaRPr>
          </a:p>
        </p:txBody>
      </p:sp>
      <p:sp>
        <p:nvSpPr>
          <p:cNvPr id="154" name="Google Shape;154;p35"/>
          <p:cNvSpPr/>
          <p:nvPr/>
        </p:nvSpPr>
        <p:spPr>
          <a:xfrm>
            <a:off x="6946457" y="4131869"/>
            <a:ext cx="1428000" cy="294300"/>
          </a:xfrm>
          <a:prstGeom prst="rect">
            <a:avLst/>
          </a:prstGeom>
          <a:solidFill>
            <a:srgbClr val="DCDCDC"/>
          </a:solidFill>
          <a:ln>
            <a:noFill/>
          </a:ln>
        </p:spPr>
        <p:txBody>
          <a:bodyPr anchorCtr="0" anchor="ctr" bIns="91425" lIns="91425" spcFirstLastPara="1" rIns="91425" wrap="square" tIns="91425">
            <a:noAutofit/>
          </a:bodyPr>
          <a:lstStyle/>
          <a:p>
            <a:pPr indent="0" lvl="0" marL="0" rtl="0" algn="just">
              <a:lnSpc>
                <a:spcPct val="150000"/>
              </a:lnSpc>
              <a:spcBef>
                <a:spcPts val="1600"/>
              </a:spcBef>
              <a:spcAft>
                <a:spcPts val="400"/>
              </a:spcAft>
              <a:buClr>
                <a:schemeClr val="dk1"/>
              </a:buClr>
              <a:buSzPts val="1100"/>
              <a:buFont typeface="Arial"/>
              <a:buNone/>
            </a:pPr>
            <a:r>
              <a:rPr lang="es" sz="1100">
                <a:solidFill>
                  <a:srgbClr val="222222"/>
                </a:solidFill>
                <a:latin typeface="DM Sans"/>
                <a:ea typeface="DM Sans"/>
                <a:cs typeface="DM Sans"/>
                <a:sym typeface="DM Sans"/>
              </a:rPr>
              <a:t>Chernoff</a:t>
            </a:r>
            <a:endParaRPr sz="1100">
              <a:solidFill>
                <a:srgbClr val="222222"/>
              </a:solidFill>
              <a:latin typeface="DM Sans"/>
              <a:ea typeface="DM Sans"/>
              <a:cs typeface="DM Sans"/>
              <a:sym typeface="DM Sans"/>
            </a:endParaRPr>
          </a:p>
        </p:txBody>
      </p:sp>
      <p:cxnSp>
        <p:nvCxnSpPr>
          <p:cNvPr id="172" name="Google Shape;172;p35"/>
          <p:cNvCxnSpPr>
            <a:stCxn id="155" idx="2"/>
            <a:endCxn id="157" idx="0"/>
          </p:cNvCxnSpPr>
          <p:nvPr/>
        </p:nvCxnSpPr>
        <p:spPr>
          <a:xfrm flipH="1" rot="-5400000">
            <a:off x="1340737" y="2359161"/>
            <a:ext cx="286200" cy="600"/>
          </a:xfrm>
          <a:prstGeom prst="bentConnector3">
            <a:avLst>
              <a:gd fmla="val 50018" name="adj1"/>
            </a:avLst>
          </a:prstGeom>
          <a:noFill/>
          <a:ln cap="flat" cmpd="sng" w="9525">
            <a:solidFill>
              <a:srgbClr val="CCCCCC"/>
            </a:solidFill>
            <a:prstDash val="solid"/>
            <a:round/>
            <a:headEnd len="med" w="med" type="none"/>
            <a:tailEnd len="med" w="med" type="oval"/>
          </a:ln>
        </p:spPr>
      </p:cxnSp>
      <p:cxnSp>
        <p:nvCxnSpPr>
          <p:cNvPr id="173" name="Google Shape;173;p35"/>
          <p:cNvCxnSpPr>
            <a:stCxn id="156" idx="2"/>
            <a:endCxn id="158" idx="0"/>
          </p:cNvCxnSpPr>
          <p:nvPr/>
        </p:nvCxnSpPr>
        <p:spPr>
          <a:xfrm rot="5400000">
            <a:off x="3668690" y="777275"/>
            <a:ext cx="262500" cy="1544100"/>
          </a:xfrm>
          <a:prstGeom prst="bentConnector3">
            <a:avLst>
              <a:gd fmla="val 50011" name="adj1"/>
            </a:avLst>
          </a:prstGeom>
          <a:noFill/>
          <a:ln cap="flat" cmpd="sng" w="9525">
            <a:solidFill>
              <a:srgbClr val="CCCCCC"/>
            </a:solidFill>
            <a:prstDash val="solid"/>
            <a:round/>
            <a:headEnd len="med" w="med" type="none"/>
            <a:tailEnd len="med" w="med" type="oval"/>
          </a:ln>
        </p:spPr>
      </p:cxnSp>
      <p:cxnSp>
        <p:nvCxnSpPr>
          <p:cNvPr id="174" name="Google Shape;174;p35"/>
          <p:cNvCxnSpPr>
            <a:stCxn id="156" idx="2"/>
            <a:endCxn id="155" idx="0"/>
          </p:cNvCxnSpPr>
          <p:nvPr/>
        </p:nvCxnSpPr>
        <p:spPr>
          <a:xfrm rot="5400000">
            <a:off x="2887940" y="13625"/>
            <a:ext cx="279600" cy="3088500"/>
          </a:xfrm>
          <a:prstGeom prst="bentConnector3">
            <a:avLst>
              <a:gd fmla="val 50003" name="adj1"/>
            </a:avLst>
          </a:prstGeom>
          <a:noFill/>
          <a:ln cap="flat" cmpd="sng" w="9525">
            <a:solidFill>
              <a:srgbClr val="CCCCCC"/>
            </a:solidFill>
            <a:prstDash val="solid"/>
            <a:round/>
            <a:headEnd len="med" w="med" type="none"/>
            <a:tailEnd len="med" w="med" type="oval"/>
          </a:ln>
        </p:spPr>
      </p:cxnSp>
      <p:cxnSp>
        <p:nvCxnSpPr>
          <p:cNvPr id="175" name="Google Shape;175;p35"/>
          <p:cNvCxnSpPr>
            <a:stCxn id="156" idx="2"/>
            <a:endCxn id="165" idx="0"/>
          </p:cNvCxnSpPr>
          <p:nvPr/>
        </p:nvCxnSpPr>
        <p:spPr>
          <a:xfrm flipH="1" rot="-5400000">
            <a:off x="5215640" y="774425"/>
            <a:ext cx="256800" cy="1544100"/>
          </a:xfrm>
          <a:prstGeom prst="bentConnector3">
            <a:avLst>
              <a:gd fmla="val 49997" name="adj1"/>
            </a:avLst>
          </a:prstGeom>
          <a:noFill/>
          <a:ln cap="flat" cmpd="sng" w="9525">
            <a:solidFill>
              <a:srgbClr val="CCCCCC"/>
            </a:solidFill>
            <a:prstDash val="solid"/>
            <a:round/>
            <a:headEnd len="med" w="med" type="none"/>
            <a:tailEnd len="med" w="med" type="oval"/>
          </a:ln>
        </p:spPr>
      </p:cxnSp>
      <p:cxnSp>
        <p:nvCxnSpPr>
          <p:cNvPr id="176" name="Google Shape;176;p35"/>
          <p:cNvCxnSpPr>
            <a:stCxn id="156" idx="2"/>
            <a:endCxn id="166" idx="0"/>
          </p:cNvCxnSpPr>
          <p:nvPr/>
        </p:nvCxnSpPr>
        <p:spPr>
          <a:xfrm flipH="1" rot="-5400000">
            <a:off x="5982140" y="7925"/>
            <a:ext cx="268200" cy="3088500"/>
          </a:xfrm>
          <a:prstGeom prst="bentConnector3">
            <a:avLst>
              <a:gd fmla="val 50025" name="adj1"/>
            </a:avLst>
          </a:prstGeom>
          <a:noFill/>
          <a:ln cap="flat" cmpd="sng" w="9525">
            <a:solidFill>
              <a:srgbClr val="CCCCCC"/>
            </a:solidFill>
            <a:prstDash val="solid"/>
            <a:round/>
            <a:headEnd len="med" w="med" type="none"/>
            <a:tailEnd len="med" w="med" type="oval"/>
          </a:ln>
        </p:spPr>
      </p:cxnSp>
      <p:cxnSp>
        <p:nvCxnSpPr>
          <p:cNvPr id="177" name="Google Shape;177;p35"/>
          <p:cNvCxnSpPr>
            <a:stCxn id="156" idx="2"/>
            <a:endCxn id="159" idx="0"/>
          </p:cNvCxnSpPr>
          <p:nvPr/>
        </p:nvCxnSpPr>
        <p:spPr>
          <a:xfrm flipH="1" rot="-5400000">
            <a:off x="4435340" y="1554725"/>
            <a:ext cx="273900" cy="600"/>
          </a:xfrm>
          <a:prstGeom prst="bentConnector3">
            <a:avLst>
              <a:gd fmla="val 50009" name="adj1"/>
            </a:avLst>
          </a:prstGeom>
          <a:noFill/>
          <a:ln cap="flat" cmpd="sng" w="9525">
            <a:solidFill>
              <a:srgbClr val="CCCCCC"/>
            </a:solidFill>
            <a:prstDash val="solid"/>
            <a:round/>
            <a:headEnd len="med" w="med" type="none"/>
            <a:tailEnd len="med" w="med" type="oval"/>
          </a:ln>
        </p:spPr>
      </p:cxnSp>
      <p:cxnSp>
        <p:nvCxnSpPr>
          <p:cNvPr id="178" name="Google Shape;178;p35"/>
          <p:cNvCxnSpPr>
            <a:stCxn id="158" idx="2"/>
            <a:endCxn id="163" idx="0"/>
          </p:cNvCxnSpPr>
          <p:nvPr/>
        </p:nvCxnSpPr>
        <p:spPr>
          <a:xfrm flipH="1" rot="-5400000">
            <a:off x="2876414" y="2350701"/>
            <a:ext cx="303300" cy="600"/>
          </a:xfrm>
          <a:prstGeom prst="bentConnector3">
            <a:avLst>
              <a:gd fmla="val 50009" name="adj1"/>
            </a:avLst>
          </a:prstGeom>
          <a:noFill/>
          <a:ln cap="flat" cmpd="sng" w="9525">
            <a:solidFill>
              <a:srgbClr val="CCCCCC"/>
            </a:solidFill>
            <a:prstDash val="solid"/>
            <a:round/>
            <a:headEnd len="med" w="med" type="none"/>
            <a:tailEnd len="med" w="med" type="oval"/>
          </a:ln>
        </p:spPr>
      </p:cxnSp>
      <p:cxnSp>
        <p:nvCxnSpPr>
          <p:cNvPr id="179" name="Google Shape;179;p35"/>
          <p:cNvCxnSpPr>
            <a:stCxn id="159" idx="2"/>
            <a:endCxn id="161" idx="0"/>
          </p:cNvCxnSpPr>
          <p:nvPr/>
        </p:nvCxnSpPr>
        <p:spPr>
          <a:xfrm flipH="1" rot="-5400000">
            <a:off x="4435491" y="2347036"/>
            <a:ext cx="273600" cy="600"/>
          </a:xfrm>
          <a:prstGeom prst="bentConnector3">
            <a:avLst>
              <a:gd fmla="val 50007" name="adj1"/>
            </a:avLst>
          </a:prstGeom>
          <a:noFill/>
          <a:ln cap="flat" cmpd="sng" w="9525">
            <a:solidFill>
              <a:srgbClr val="CCCCCC"/>
            </a:solidFill>
            <a:prstDash val="solid"/>
            <a:round/>
            <a:headEnd len="med" w="med" type="none"/>
            <a:tailEnd len="med" w="med" type="oval"/>
          </a:ln>
        </p:spPr>
      </p:cxnSp>
      <p:cxnSp>
        <p:nvCxnSpPr>
          <p:cNvPr id="180" name="Google Shape;180;p35"/>
          <p:cNvCxnSpPr>
            <a:stCxn id="165" idx="2"/>
            <a:endCxn id="167" idx="0"/>
          </p:cNvCxnSpPr>
          <p:nvPr/>
        </p:nvCxnSpPr>
        <p:spPr>
          <a:xfrm flipH="1" rot="-5400000">
            <a:off x="5962017" y="2347881"/>
            <a:ext cx="309000" cy="600"/>
          </a:xfrm>
          <a:prstGeom prst="bentConnector3">
            <a:avLst>
              <a:gd fmla="val 50021" name="adj1"/>
            </a:avLst>
          </a:prstGeom>
          <a:noFill/>
          <a:ln cap="flat" cmpd="sng" w="9525">
            <a:solidFill>
              <a:srgbClr val="CCCCCC"/>
            </a:solidFill>
            <a:prstDash val="solid"/>
            <a:round/>
            <a:headEnd len="med" w="med" type="none"/>
            <a:tailEnd len="med" w="med" type="oval"/>
          </a:ln>
        </p:spPr>
      </p:cxnSp>
      <p:cxnSp>
        <p:nvCxnSpPr>
          <p:cNvPr id="181" name="Google Shape;181;p35"/>
          <p:cNvCxnSpPr>
            <a:stCxn id="166" idx="2"/>
            <a:endCxn id="168" idx="0"/>
          </p:cNvCxnSpPr>
          <p:nvPr/>
        </p:nvCxnSpPr>
        <p:spPr>
          <a:xfrm flipH="1" rot="-5400000">
            <a:off x="7521094" y="2344371"/>
            <a:ext cx="279300" cy="600"/>
          </a:xfrm>
          <a:prstGeom prst="bentConnector3">
            <a:avLst>
              <a:gd fmla="val 49992"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512" name="Google Shape;512;p80"/>
          <p:cNvPicPr preferRelativeResize="0"/>
          <p:nvPr/>
        </p:nvPicPr>
        <p:blipFill>
          <a:blip r:embed="rId3">
            <a:alphaModFix/>
          </a:blip>
          <a:stretch>
            <a:fillRect/>
          </a:stretch>
        </p:blipFill>
        <p:spPr>
          <a:xfrm>
            <a:off x="556463" y="1445150"/>
            <a:ext cx="3676650" cy="2647950"/>
          </a:xfrm>
          <a:prstGeom prst="rect">
            <a:avLst/>
          </a:prstGeom>
          <a:noFill/>
          <a:ln>
            <a:noFill/>
          </a:ln>
        </p:spPr>
      </p:pic>
      <p:pic>
        <p:nvPicPr>
          <p:cNvPr id="513" name="Google Shape;513;p80"/>
          <p:cNvPicPr preferRelativeResize="0"/>
          <p:nvPr/>
        </p:nvPicPr>
        <p:blipFill>
          <a:blip r:embed="rId4">
            <a:alphaModFix/>
          </a:blip>
          <a:stretch>
            <a:fillRect/>
          </a:stretch>
        </p:blipFill>
        <p:spPr>
          <a:xfrm>
            <a:off x="4834688" y="1445150"/>
            <a:ext cx="3752850" cy="2647950"/>
          </a:xfrm>
          <a:prstGeom prst="rect">
            <a:avLst/>
          </a:prstGeom>
          <a:noFill/>
          <a:ln>
            <a:noFill/>
          </a:ln>
        </p:spPr>
      </p:pic>
      <p:sp>
        <p:nvSpPr>
          <p:cNvPr id="514" name="Google Shape;514;p80"/>
          <p:cNvSpPr txBox="1"/>
          <p:nvPr/>
        </p:nvSpPr>
        <p:spPr>
          <a:xfrm>
            <a:off x="549400" y="4063800"/>
            <a:ext cx="3835500" cy="523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000"/>
              </a:spcAft>
              <a:buNone/>
            </a:pPr>
            <a:r>
              <a:rPr lang="es" sz="1100">
                <a:solidFill>
                  <a:schemeClr val="dk1"/>
                </a:solidFill>
                <a:latin typeface="DM Sans"/>
                <a:ea typeface="DM Sans"/>
                <a:cs typeface="DM Sans"/>
                <a:sym typeface="DM Sans"/>
              </a:rPr>
              <a:t>El coeficiente de correlación de 0.97 es cercano a 1 y </a:t>
            </a:r>
            <a:r>
              <a:rPr b="1" lang="es" sz="1100">
                <a:solidFill>
                  <a:schemeClr val="dk1"/>
                </a:solidFill>
                <a:latin typeface="DM Sans"/>
                <a:ea typeface="DM Sans"/>
                <a:cs typeface="DM Sans"/>
                <a:sym typeface="DM Sans"/>
              </a:rPr>
              <a:t>hablamos de correlación positiva</a:t>
            </a:r>
            <a:endParaRPr sz="1100">
              <a:latin typeface="DM Sans"/>
              <a:ea typeface="DM Sans"/>
              <a:cs typeface="DM Sans"/>
              <a:sym typeface="DM Sans"/>
            </a:endParaRPr>
          </a:p>
        </p:txBody>
      </p:sp>
      <p:sp>
        <p:nvSpPr>
          <p:cNvPr id="515" name="Google Shape;515;p80"/>
          <p:cNvSpPr txBox="1"/>
          <p:nvPr/>
        </p:nvSpPr>
        <p:spPr>
          <a:xfrm>
            <a:off x="4881206" y="4063800"/>
            <a:ext cx="3713400" cy="523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000"/>
              </a:spcAft>
              <a:buNone/>
            </a:pPr>
            <a:r>
              <a:rPr lang="es" sz="1100">
                <a:solidFill>
                  <a:schemeClr val="dk1"/>
                </a:solidFill>
                <a:latin typeface="DM Sans"/>
                <a:ea typeface="DM Sans"/>
                <a:cs typeface="DM Sans"/>
                <a:sym typeface="DM Sans"/>
              </a:rPr>
              <a:t>El coeficiente de correlación de -0.98 es cercano a -1 y </a:t>
            </a:r>
            <a:r>
              <a:rPr b="1" lang="es" sz="1100">
                <a:solidFill>
                  <a:schemeClr val="dk1"/>
                </a:solidFill>
                <a:latin typeface="DM Sans"/>
                <a:ea typeface="DM Sans"/>
                <a:cs typeface="DM Sans"/>
                <a:sym typeface="DM Sans"/>
              </a:rPr>
              <a:t>hablamos de correlación negativa.</a:t>
            </a:r>
            <a:endParaRPr sz="1100">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1"/>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22" name="Google Shape;522;p81"/>
          <p:cNvSpPr txBox="1"/>
          <p:nvPr/>
        </p:nvSpPr>
        <p:spPr>
          <a:xfrm>
            <a:off x="3756325"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523" name="Google Shape;523;p81"/>
          <p:cNvSpPr txBox="1"/>
          <p:nvPr/>
        </p:nvSpPr>
        <p:spPr>
          <a:xfrm>
            <a:off x="3863275" y="2211625"/>
            <a:ext cx="4773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coeficiente de correlación de 0.12 es cercano a 0 y hablamos de correlación nula o ausencia de correlación.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24" name="Google Shape;524;p81"/>
          <p:cNvPicPr preferRelativeResize="0"/>
          <p:nvPr/>
        </p:nvPicPr>
        <p:blipFill>
          <a:blip r:embed="rId3">
            <a:alphaModFix/>
          </a:blip>
          <a:stretch>
            <a:fillRect/>
          </a:stretch>
        </p:blipFill>
        <p:spPr>
          <a:xfrm>
            <a:off x="475500" y="1601738"/>
            <a:ext cx="3235800" cy="2342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30" name="Google Shape;530;p82"/>
          <p:cNvSpPr txBox="1"/>
          <p:nvPr/>
        </p:nvSpPr>
        <p:spPr>
          <a:xfrm>
            <a:off x="475500" y="1348400"/>
            <a:ext cx="7911000" cy="7041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50000"/>
              </a:lnSpc>
              <a:spcBef>
                <a:spcPts val="0"/>
              </a:spcBef>
              <a:spcAft>
                <a:spcPts val="1000"/>
              </a:spcAft>
              <a:buClr>
                <a:srgbClr val="EA90FF"/>
              </a:buClr>
              <a:buSzPts val="1350"/>
              <a:buFont typeface="DM Sans"/>
              <a:buChar char="✔"/>
            </a:pPr>
            <a:r>
              <a:rPr lang="es" sz="1350">
                <a:solidFill>
                  <a:schemeClr val="dk1"/>
                </a:solidFill>
                <a:latin typeface="DM Sans"/>
                <a:ea typeface="DM Sans"/>
                <a:cs typeface="DM Sans"/>
                <a:sym typeface="DM Sans"/>
              </a:rPr>
              <a:t>Utilicemos datos estimados para el precio de Bitcoin y grafiquemos la serie de tiempo de los datos para precio de cierre</a:t>
            </a:r>
            <a:endParaRPr sz="1350">
              <a:solidFill>
                <a:schemeClr val="dk1"/>
              </a:solidFill>
              <a:latin typeface="DM Sans"/>
              <a:ea typeface="DM Sans"/>
              <a:cs typeface="DM Sans"/>
              <a:sym typeface="DM Sans"/>
            </a:endParaRPr>
          </a:p>
        </p:txBody>
      </p:sp>
      <p:sp>
        <p:nvSpPr>
          <p:cNvPr id="531" name="Google Shape;531;p82"/>
          <p:cNvSpPr txBox="1"/>
          <p:nvPr/>
        </p:nvSpPr>
        <p:spPr>
          <a:xfrm>
            <a:off x="552374" y="2208833"/>
            <a:ext cx="4606200" cy="14430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sns.set_style</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'whitegrid'</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plt.figure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figsize=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10</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6</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sns.scatterplot</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x=data.Close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y= data.Open</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plt.title</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'Relacion entre Precio apertura y cierre'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plt.xlabel</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'Precio de Cierre'</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plt.ylabel</a:t>
            </a:r>
            <a:r>
              <a:rPr lang="es" sz="1050">
                <a:solidFill>
                  <a:srgbClr val="DCDCDC"/>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'Precio de apertura'</a:t>
            </a:r>
            <a:r>
              <a:rPr lang="es" sz="1050">
                <a:solidFill>
                  <a:srgbClr val="DCDCDC"/>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p:txBody>
      </p:sp>
      <p:pic>
        <p:nvPicPr>
          <p:cNvPr id="532" name="Google Shape;532;p82"/>
          <p:cNvPicPr preferRelativeResize="0"/>
          <p:nvPr/>
        </p:nvPicPr>
        <p:blipFill>
          <a:blip r:embed="rId3">
            <a:alphaModFix/>
          </a:blip>
          <a:stretch>
            <a:fillRect/>
          </a:stretch>
        </p:blipFill>
        <p:spPr>
          <a:xfrm>
            <a:off x="5299788" y="2142779"/>
            <a:ext cx="3368712" cy="1975702"/>
          </a:xfrm>
          <a:prstGeom prst="rect">
            <a:avLst/>
          </a:prstGeom>
          <a:noFill/>
          <a:ln>
            <a:noFill/>
          </a:ln>
        </p:spPr>
      </p:pic>
      <p:sp>
        <p:nvSpPr>
          <p:cNvPr id="533" name="Google Shape;533;p82"/>
          <p:cNvSpPr txBox="1"/>
          <p:nvPr/>
        </p:nvSpPr>
        <p:spPr>
          <a:xfrm>
            <a:off x="682404" y="3808138"/>
            <a:ext cx="4127400" cy="69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100">
                <a:latin typeface="DM Sans"/>
                <a:ea typeface="DM Sans"/>
                <a:cs typeface="DM Sans"/>
                <a:sym typeface="DM Sans"/>
              </a:rPr>
              <a:t>Parece existir una relación lineal entre ambas variables, cuando calculamos la correlación de Pearson entre las dos variables nos da: 0.646 lo cual es una relación moderada</a:t>
            </a:r>
            <a:endParaRPr sz="1100">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3"/>
          <p:cNvSpPr txBox="1"/>
          <p:nvPr/>
        </p:nvSpPr>
        <p:spPr>
          <a:xfrm>
            <a:off x="473350" y="619525"/>
            <a:ext cx="8141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39" name="Google Shape;539;p83"/>
          <p:cNvSpPr txBox="1"/>
          <p:nvPr/>
        </p:nvSpPr>
        <p:spPr>
          <a:xfrm>
            <a:off x="500450" y="1617000"/>
            <a:ext cx="4736700" cy="29109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Seleccion de datos</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x_scatter = data.Close </a:t>
            </a:r>
            <a:r>
              <a:rPr lang="es" sz="950">
                <a:solidFill>
                  <a:srgbClr val="6AA94F"/>
                </a:solidFill>
                <a:highlight>
                  <a:srgbClr val="1E1E1E"/>
                </a:highlight>
                <a:latin typeface="Courier New"/>
                <a:ea typeface="Courier New"/>
                <a:cs typeface="Courier New"/>
                <a:sym typeface="Courier New"/>
              </a:rPr>
              <a:t># Data en x</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y_scatter = data.Open </a:t>
            </a:r>
            <a:r>
              <a:rPr lang="es" sz="950">
                <a:solidFill>
                  <a:srgbClr val="6AA94F"/>
                </a:solidFill>
                <a:highlight>
                  <a:srgbClr val="1E1E1E"/>
                </a:highlight>
                <a:latin typeface="Courier New"/>
                <a:ea typeface="Courier New"/>
                <a:cs typeface="Courier New"/>
                <a:sym typeface="Courier New"/>
              </a:rPr>
              <a:t># data en y</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Grafico (Fondo)</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scatter_plot = figure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plot_width=</a:t>
            </a:r>
            <a:r>
              <a:rPr lang="es" sz="950">
                <a:solidFill>
                  <a:srgbClr val="B5CEA8"/>
                </a:solidFill>
                <a:highlight>
                  <a:srgbClr val="1E1E1E"/>
                </a:highlight>
                <a:latin typeface="Courier New"/>
                <a:ea typeface="Courier New"/>
                <a:cs typeface="Courier New"/>
                <a:sym typeface="Courier New"/>
              </a:rPr>
              <a:t>700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plot_height=</a:t>
            </a:r>
            <a:r>
              <a:rPr lang="es" sz="950">
                <a:solidFill>
                  <a:srgbClr val="B5CEA8"/>
                </a:solidFill>
                <a:highlight>
                  <a:srgbClr val="1E1E1E"/>
                </a:highlight>
                <a:latin typeface="Courier New"/>
                <a:ea typeface="Courier New"/>
                <a:cs typeface="Courier New"/>
                <a:sym typeface="Courier New"/>
              </a:rPr>
              <a:t>300</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x_axis_label=</a:t>
            </a:r>
            <a:r>
              <a:rPr lang="es" sz="950">
                <a:solidFill>
                  <a:srgbClr val="CE9178"/>
                </a:solidFill>
                <a:highlight>
                  <a:srgbClr val="1E1E1E"/>
                </a:highlight>
                <a:latin typeface="Courier New"/>
                <a:ea typeface="Courier New"/>
                <a:cs typeface="Courier New"/>
                <a:sym typeface="Courier New"/>
              </a:rPr>
              <a:t>'Close'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y_axis_label=</a:t>
            </a:r>
            <a:r>
              <a:rPr lang="es" sz="950">
                <a:solidFill>
                  <a:srgbClr val="CE9178"/>
                </a:solidFill>
                <a:highlight>
                  <a:srgbClr val="1E1E1E"/>
                </a:highlight>
                <a:latin typeface="Courier New"/>
                <a:ea typeface="Courier New"/>
                <a:cs typeface="Courier New"/>
                <a:sym typeface="Courier New"/>
              </a:rPr>
              <a:t>'Open'</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title=</a:t>
            </a:r>
            <a:r>
              <a:rPr lang="es" sz="950">
                <a:solidFill>
                  <a:srgbClr val="CE9178"/>
                </a:solidFill>
                <a:highlight>
                  <a:srgbClr val="1E1E1E"/>
                </a:highlight>
                <a:latin typeface="Courier New"/>
                <a:ea typeface="Courier New"/>
                <a:cs typeface="Courier New"/>
                <a:sym typeface="Courier New"/>
              </a:rPr>
              <a:t>'Dispersion Open vs Close'</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Scatter plot</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scatter_plot.circle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x_scatter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y_scatter</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size=</a:t>
            </a:r>
            <a:r>
              <a:rPr lang="es" sz="950">
                <a:solidFill>
                  <a:srgbClr val="B5CEA8"/>
                </a:solidFill>
                <a:highlight>
                  <a:srgbClr val="1E1E1E"/>
                </a:highlight>
                <a:latin typeface="Courier New"/>
                <a:ea typeface="Courier New"/>
                <a:cs typeface="Courier New"/>
                <a:sym typeface="Courier New"/>
              </a:rPr>
              <a:t>5</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line_color=</a:t>
            </a:r>
            <a:r>
              <a:rPr lang="es" sz="950">
                <a:solidFill>
                  <a:srgbClr val="CE9178"/>
                </a:solidFill>
                <a:highlight>
                  <a:srgbClr val="1E1E1E"/>
                </a:highlight>
                <a:latin typeface="Courier New"/>
                <a:ea typeface="Courier New"/>
                <a:cs typeface="Courier New"/>
                <a:sym typeface="Courier New"/>
              </a:rPr>
              <a:t>'navy'</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fill_color=</a:t>
            </a:r>
            <a:r>
              <a:rPr lang="es" sz="950">
                <a:solidFill>
                  <a:srgbClr val="CE9178"/>
                </a:solidFill>
                <a:highlight>
                  <a:srgbClr val="1E1E1E"/>
                </a:highlight>
                <a:latin typeface="Courier New"/>
                <a:ea typeface="Courier New"/>
                <a:cs typeface="Courier New"/>
                <a:sym typeface="Courier New"/>
              </a:rPr>
              <a:t>'orange'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fill_alpha=</a:t>
            </a:r>
            <a:r>
              <a:rPr lang="es" sz="950">
                <a:solidFill>
                  <a:srgbClr val="B5CEA8"/>
                </a:solidFill>
                <a:highlight>
                  <a:srgbClr val="1E1E1E"/>
                </a:highlight>
                <a:latin typeface="Courier New"/>
                <a:ea typeface="Courier New"/>
                <a:cs typeface="Courier New"/>
                <a:sym typeface="Courier New"/>
              </a:rPr>
              <a:t>0.5</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Agregar opcion interactiva</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scatter_plot.add_tools</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HoverTool</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A94F"/>
                </a:solidFill>
                <a:highlight>
                  <a:srgbClr val="1E1E1E"/>
                </a:highlight>
                <a:latin typeface="Courier New"/>
                <a:ea typeface="Courier New"/>
                <a:cs typeface="Courier New"/>
                <a:sym typeface="Courier New"/>
              </a:rPr>
              <a:t># Mostrar</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show</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scatter_plot</a:t>
            </a:r>
            <a:r>
              <a:rPr lang="es" sz="950">
                <a:solidFill>
                  <a:srgbClr val="DCDCDC"/>
                </a:solidFill>
                <a:highlight>
                  <a:srgbClr val="1E1E1E"/>
                </a:highlight>
                <a:latin typeface="Courier New"/>
                <a:ea typeface="Courier New"/>
                <a:cs typeface="Courier New"/>
                <a:sym typeface="Courier New"/>
              </a:rPr>
              <a:t>)</a:t>
            </a:r>
            <a:endParaRPr sz="950">
              <a:solidFill>
                <a:srgbClr val="C586C0"/>
              </a:solidFill>
              <a:highlight>
                <a:srgbClr val="1E1E1E"/>
              </a:highlight>
              <a:latin typeface="Courier New"/>
              <a:ea typeface="Courier New"/>
              <a:cs typeface="Courier New"/>
              <a:sym typeface="Courier New"/>
            </a:endParaRPr>
          </a:p>
        </p:txBody>
      </p:sp>
      <p:sp>
        <p:nvSpPr>
          <p:cNvPr id="540" name="Google Shape;540;p83"/>
          <p:cNvSpPr txBox="1"/>
          <p:nvPr/>
        </p:nvSpPr>
        <p:spPr>
          <a:xfrm>
            <a:off x="500450" y="1273650"/>
            <a:ext cx="7758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Ahora analicemos un ejemplo con la librería Bokeh</a:t>
            </a:r>
            <a:endParaRPr sz="1350">
              <a:latin typeface="DM Sans"/>
              <a:ea typeface="DM Sans"/>
              <a:cs typeface="DM Sans"/>
              <a:sym typeface="DM Sans"/>
            </a:endParaRPr>
          </a:p>
        </p:txBody>
      </p:sp>
      <p:pic>
        <p:nvPicPr>
          <p:cNvPr id="541" name="Google Shape;541;p83"/>
          <p:cNvPicPr preferRelativeResize="0"/>
          <p:nvPr/>
        </p:nvPicPr>
        <p:blipFill>
          <a:blip r:embed="rId3">
            <a:alphaModFix/>
          </a:blip>
          <a:stretch>
            <a:fillRect/>
          </a:stretch>
        </p:blipFill>
        <p:spPr>
          <a:xfrm>
            <a:off x="5237147" y="2002718"/>
            <a:ext cx="3350203" cy="163741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547" name="Google Shape;547;p8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Entender la forma</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de los datos</a:t>
            </a:r>
            <a:endParaRPr b="1" sz="4000">
              <a:solidFill>
                <a:srgbClr val="EAFF6A"/>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6"/>
          <p:cNvSpPr txBox="1"/>
          <p:nvPr/>
        </p:nvSpPr>
        <p:spPr>
          <a:xfrm>
            <a:off x="473350" y="619525"/>
            <a:ext cx="8141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buscamos cuando analizamos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la forma de los datos?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58" name="Google Shape;558;p86"/>
          <p:cNvSpPr txBox="1"/>
          <p:nvPr/>
        </p:nvSpPr>
        <p:spPr>
          <a:xfrm>
            <a:off x="475500" y="2503600"/>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distribución, ¿es simétrica o asimétrica?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 qué parte de la distribución se ubica la mayor concentración de datos?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Los datos, ¿están más bien dispersos o concentrados en torno a algún valor?</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¿Puede ser que existan datos demasiado alejados del resto?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59" name="Google Shape;559;p86"/>
          <p:cNvSpPr txBox="1"/>
          <p:nvPr/>
        </p:nvSpPr>
        <p:spPr>
          <a:xfrm>
            <a:off x="4522550" y="2503600"/>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histograma da una idea acerca de la </a:t>
            </a:r>
            <a:r>
              <a:rPr b="1" lang="es" sz="1350">
                <a:latin typeface="DM Sans"/>
                <a:ea typeface="DM Sans"/>
                <a:cs typeface="DM Sans"/>
                <a:sym typeface="DM Sans"/>
              </a:rPr>
              <a:t>simetría </a:t>
            </a:r>
            <a:r>
              <a:rPr lang="es" sz="1350">
                <a:latin typeface="DM Sans"/>
                <a:ea typeface="DM Sans"/>
                <a:cs typeface="DM Sans"/>
                <a:sym typeface="DM Sans"/>
              </a:rPr>
              <a:t>de la distribución. También da una noción acerca de la </a:t>
            </a:r>
            <a:r>
              <a:rPr b="1" lang="es" sz="1350">
                <a:latin typeface="DM Sans"/>
                <a:ea typeface="DM Sans"/>
                <a:cs typeface="DM Sans"/>
                <a:sym typeface="DM Sans"/>
              </a:rPr>
              <a:t>concentración </a:t>
            </a:r>
            <a:r>
              <a:rPr lang="es" sz="1350">
                <a:latin typeface="DM Sans"/>
                <a:ea typeface="DM Sans"/>
                <a:cs typeface="DM Sans"/>
                <a:sym typeface="DM Sans"/>
              </a:rPr>
              <a:t>de los datos.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7"/>
          <p:cNvSpPr txBox="1"/>
          <p:nvPr/>
        </p:nvSpPr>
        <p:spPr>
          <a:xfrm>
            <a:off x="1461300" y="18579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Diagramas de caja y bigotes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Boxplot</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570" name="Google Shape;570;p88"/>
          <p:cNvSpPr txBox="1"/>
          <p:nvPr/>
        </p:nvSpPr>
        <p:spPr>
          <a:xfrm>
            <a:off x="457725" y="2211625"/>
            <a:ext cx="38073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muy simple en su diseño pero muy poderoso por toda la información importante que contiene para poder conocer la distribución de los datos!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71" name="Google Shape;571;p88"/>
          <p:cNvPicPr preferRelativeResize="0"/>
          <p:nvPr/>
        </p:nvPicPr>
        <p:blipFill>
          <a:blip r:embed="rId3">
            <a:alphaModFix/>
          </a:blip>
          <a:stretch>
            <a:fillRect/>
          </a:stretch>
        </p:blipFill>
        <p:spPr>
          <a:xfrm>
            <a:off x="4695425" y="1132800"/>
            <a:ext cx="3973074" cy="2949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Elementos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77" name="Google Shape;577;p89"/>
          <p:cNvSpPr txBox="1"/>
          <p:nvPr/>
        </p:nvSpPr>
        <p:spPr>
          <a:xfrm>
            <a:off x="473350" y="1908175"/>
            <a:ext cx="3834600" cy="2727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La línea anaranjada que está dentro de la caja representa la mediana de la distribución. </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El borde inferior de la caja marca el valor del cuartil 1 (25%) y el borde superior de la caja marca el valor del cuartil 3 (75%). Otra forma de decir esto es que el 50% de la concentración más “central” de los datos está delimitado por la caja.</a:t>
            </a:r>
            <a:endParaRPr sz="1350">
              <a:latin typeface="DM Sans"/>
              <a:ea typeface="DM Sans"/>
              <a:cs typeface="DM Sans"/>
              <a:sym typeface="DM Sans"/>
            </a:endParaRPr>
          </a:p>
          <a:p>
            <a:pPr indent="0" lvl="0" marL="457200" rtl="0" algn="l">
              <a:spcBef>
                <a:spcPts val="1000"/>
              </a:spcBef>
              <a:spcAft>
                <a:spcPts val="1000"/>
              </a:spcAft>
              <a:buNone/>
            </a:pPr>
            <a:r>
              <a:t/>
            </a:r>
            <a:endParaRPr sz="1350">
              <a:latin typeface="DM Sans"/>
              <a:ea typeface="DM Sans"/>
              <a:cs typeface="DM Sans"/>
              <a:sym typeface="DM Sans"/>
            </a:endParaRPr>
          </a:p>
        </p:txBody>
      </p:sp>
      <p:sp>
        <p:nvSpPr>
          <p:cNvPr id="578" name="Google Shape;578;p89"/>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90FF"/>
              </a:buClr>
              <a:buSzPts val="1350"/>
              <a:buFont typeface="DM Sans"/>
              <a:buChar char="✔"/>
            </a:pPr>
            <a:r>
              <a:rPr lang="es" sz="1350">
                <a:latin typeface="DM Sans"/>
                <a:ea typeface="DM Sans"/>
                <a:cs typeface="DM Sans"/>
                <a:sym typeface="DM Sans"/>
              </a:rPr>
              <a:t>También significa que el 25% de los valores está por debajo del límite inferior de la caja, y el 25% de los valores está por encima del límite superior de la caja.</a:t>
            </a:r>
            <a:endParaRPr sz="135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nvSpPr>
        <p:spPr>
          <a:xfrm>
            <a:off x="475500" y="468275"/>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Repasemos con…</a:t>
            </a:r>
            <a:endParaRPr b="1" sz="4000">
              <a:solidFill>
                <a:schemeClr val="dk1"/>
              </a:solidFill>
              <a:latin typeface="DM Sans"/>
              <a:ea typeface="DM Sans"/>
              <a:cs typeface="DM Sans"/>
              <a:sym typeface="DM Sans"/>
            </a:endParaRPr>
          </a:p>
        </p:txBody>
      </p:sp>
      <p:pic>
        <p:nvPicPr>
          <p:cNvPr id="187" name="Google Shape;187;p36"/>
          <p:cNvPicPr preferRelativeResize="0"/>
          <p:nvPr/>
        </p:nvPicPr>
        <p:blipFill>
          <a:blip r:embed="rId3">
            <a:alphaModFix/>
          </a:blip>
          <a:stretch>
            <a:fillRect/>
          </a:stretch>
        </p:blipFill>
        <p:spPr>
          <a:xfrm>
            <a:off x="973575" y="1691700"/>
            <a:ext cx="7406553" cy="2524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Elementos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84" name="Google Shape;584;p90"/>
          <p:cNvSpPr txBox="1"/>
          <p:nvPr/>
        </p:nvSpPr>
        <p:spPr>
          <a:xfrm>
            <a:off x="473350" y="1908175"/>
            <a:ext cx="3834600" cy="2727000"/>
          </a:xfrm>
          <a:prstGeom prst="rect">
            <a:avLst/>
          </a:prstGeom>
          <a:noFill/>
          <a:ln>
            <a:noFill/>
          </a:ln>
        </p:spPr>
        <p:txBody>
          <a:bodyPr anchorCtr="0" anchor="t" bIns="91425" lIns="91425" spcFirstLastPara="1" rIns="91425" wrap="square" tIns="91425">
            <a:spAutoFit/>
          </a:bodyPr>
          <a:lstStyle/>
          <a:p>
            <a:pPr indent="-314325" lvl="0" marL="457200" rtl="0" algn="just">
              <a:lnSpc>
                <a:spcPct val="100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Outliers:  son valores “demasiado” alejados de la masa central de datos. Si los valores no son outliers, o sea que están “más cerca” del centro de los datos, los denominaremos inliers.</a:t>
            </a:r>
            <a:endParaRPr sz="1350">
              <a:solidFill>
                <a:schemeClr val="dk1"/>
              </a:solidFill>
              <a:latin typeface="DM Sans"/>
              <a:ea typeface="DM Sans"/>
              <a:cs typeface="DM Sans"/>
              <a:sym typeface="DM Sans"/>
            </a:endParaRPr>
          </a:p>
          <a:p>
            <a:pPr indent="-314325" lvl="0" marL="457200" rtl="0" algn="just">
              <a:lnSpc>
                <a:spcPct val="100000"/>
              </a:lnSpc>
              <a:spcBef>
                <a:spcPts val="100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Bigotes: representan los valores de los últimos inliers, esto es, los últimos valores que están alejados del centro de los datos pero que todavía no son outliers.</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350">
              <a:latin typeface="DM Sans"/>
              <a:ea typeface="DM Sans"/>
              <a:cs typeface="DM Sans"/>
              <a:sym typeface="DM Sans"/>
            </a:endParaRPr>
          </a:p>
        </p:txBody>
      </p:sp>
      <p:sp>
        <p:nvSpPr>
          <p:cNvPr id="585" name="Google Shape;585;p90"/>
          <p:cNvSpPr txBox="1"/>
          <p:nvPr/>
        </p:nvSpPr>
        <p:spPr>
          <a:xfrm>
            <a:off x="4527575" y="1908175"/>
            <a:ext cx="3834600" cy="14559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rPr b="1" lang="es" sz="1350">
                <a:solidFill>
                  <a:schemeClr val="dk1"/>
                </a:solidFill>
                <a:latin typeface="DM Sans"/>
                <a:ea typeface="DM Sans"/>
                <a:cs typeface="DM Sans"/>
                <a:sym typeface="DM Sans"/>
              </a:rPr>
              <a:t>Los outliers, si existieran, están representados por los círculos ubicados fuera de los bigotes.</a:t>
            </a:r>
            <a:endParaRPr sz="1350">
              <a:solidFill>
                <a:schemeClr val="dk1"/>
              </a:solidFill>
              <a:latin typeface="DM Sans"/>
              <a:ea typeface="DM Sans"/>
              <a:cs typeface="DM Sans"/>
              <a:sym typeface="DM Sans"/>
            </a:endParaRPr>
          </a:p>
          <a:p>
            <a:pPr indent="0" lvl="0" marL="457200" rtl="0" algn="l">
              <a:spcBef>
                <a:spcPts val="1000"/>
              </a:spcBef>
              <a:spcAft>
                <a:spcPts val="1000"/>
              </a:spcAft>
              <a:buNone/>
            </a:pPr>
            <a:r>
              <a:t/>
            </a:r>
            <a:endParaRPr sz="1350">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91" name="Google Shape;591;p91"/>
          <p:cNvSpPr txBox="1"/>
          <p:nvPr/>
        </p:nvSpPr>
        <p:spPr>
          <a:xfrm>
            <a:off x="513200" y="1381661"/>
            <a:ext cx="3819600" cy="11247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plt.figure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figsize=</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10</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6</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sns.boxplot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x=df.Sex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y= df.Fare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hue=df.Embarked</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plt.title</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'Boxplot comparativo Genero vs Tarifa'</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plt.xlabel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'Genero'</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plt.ylabel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'Tarifa'</a:t>
            </a:r>
            <a:r>
              <a:rPr lang="es" sz="950">
                <a:solidFill>
                  <a:srgbClr val="DCDCDC"/>
                </a:solidFill>
                <a:highlight>
                  <a:srgbClr val="1E1E1E"/>
                </a:highlight>
                <a:latin typeface="Courier New"/>
                <a:ea typeface="Courier New"/>
                <a:cs typeface="Courier New"/>
                <a:sym typeface="Courier New"/>
              </a:rPr>
              <a:t>)</a:t>
            </a:r>
            <a:endParaRPr sz="950">
              <a:solidFill>
                <a:srgbClr val="6AA94F"/>
              </a:solidFill>
              <a:highlight>
                <a:srgbClr val="1E1E1E"/>
              </a:highlight>
              <a:latin typeface="Courier New"/>
              <a:ea typeface="Courier New"/>
              <a:cs typeface="Courier New"/>
              <a:sym typeface="Courier New"/>
            </a:endParaRPr>
          </a:p>
        </p:txBody>
      </p:sp>
      <p:pic>
        <p:nvPicPr>
          <p:cNvPr id="592" name="Google Shape;592;p91"/>
          <p:cNvPicPr preferRelativeResize="0"/>
          <p:nvPr/>
        </p:nvPicPr>
        <p:blipFill rotWithShape="1">
          <a:blip r:embed="rId3">
            <a:alphaModFix/>
          </a:blip>
          <a:srcRect b="0" l="-1250" r="1250" t="0"/>
          <a:stretch/>
        </p:blipFill>
        <p:spPr>
          <a:xfrm>
            <a:off x="580190" y="2740607"/>
            <a:ext cx="3437636" cy="1846393"/>
          </a:xfrm>
          <a:prstGeom prst="rect">
            <a:avLst/>
          </a:prstGeom>
          <a:noFill/>
          <a:ln>
            <a:noFill/>
          </a:ln>
        </p:spPr>
      </p:pic>
      <p:sp>
        <p:nvSpPr>
          <p:cNvPr id="593" name="Google Shape;593;p91"/>
          <p:cNvSpPr txBox="1"/>
          <p:nvPr/>
        </p:nvSpPr>
        <p:spPr>
          <a:xfrm>
            <a:off x="4507027" y="1245375"/>
            <a:ext cx="3819600" cy="13233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plt.figure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figsize=</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10</a:t>
            </a:r>
            <a:r>
              <a:rPr lang="es" sz="950">
                <a:solidFill>
                  <a:srgbClr val="DCDCDC"/>
                </a:solidFill>
                <a:highlight>
                  <a:srgbClr val="1E1E1E"/>
                </a:highlight>
                <a:latin typeface="Courier New"/>
                <a:ea typeface="Courier New"/>
                <a:cs typeface="Courier New"/>
                <a:sym typeface="Courier New"/>
              </a:rPr>
              <a:t>,</a:t>
            </a:r>
            <a:r>
              <a:rPr lang="es" sz="950">
                <a:solidFill>
                  <a:srgbClr val="B5CEA8"/>
                </a:solidFill>
                <a:highlight>
                  <a:srgbClr val="1E1E1E"/>
                </a:highlight>
                <a:latin typeface="Courier New"/>
                <a:ea typeface="Courier New"/>
                <a:cs typeface="Courier New"/>
                <a:sym typeface="Courier New"/>
              </a:rPr>
              <a:t>6</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sns.boxplot</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x=df.Sex</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y= df.Fare</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hue=df.Embarked</a:t>
            </a:r>
            <a:r>
              <a:rPr lang="es" sz="950">
                <a:solidFill>
                  <a:srgbClr val="DCDCDC"/>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showfliers=</a:t>
            </a:r>
            <a:r>
              <a:rPr lang="es" sz="950">
                <a:solidFill>
                  <a:srgbClr val="569CD6"/>
                </a:solidFill>
                <a:highlight>
                  <a:srgbClr val="1E1E1E"/>
                </a:highlight>
                <a:latin typeface="Courier New"/>
                <a:ea typeface="Courier New"/>
                <a:cs typeface="Courier New"/>
                <a:sym typeface="Courier New"/>
              </a:rPr>
              <a:t>False</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plt.title</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'Boxplot comparativo Genero vs Tarifa'</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plt.xlabel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'Genero'</a:t>
            </a:r>
            <a:r>
              <a:rPr lang="es"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plt.ylabel</a:t>
            </a:r>
            <a:r>
              <a:rPr lang="es" sz="950">
                <a:solidFill>
                  <a:srgbClr val="DCDCDC"/>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'Tarifa'</a:t>
            </a:r>
            <a:r>
              <a:rPr lang="es" sz="950">
                <a:solidFill>
                  <a:srgbClr val="DCDCDC"/>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p:txBody>
      </p:sp>
      <p:pic>
        <p:nvPicPr>
          <p:cNvPr id="594" name="Google Shape;594;p91"/>
          <p:cNvPicPr preferRelativeResize="0"/>
          <p:nvPr/>
        </p:nvPicPr>
        <p:blipFill>
          <a:blip r:embed="rId4">
            <a:alphaModFix/>
          </a:blip>
          <a:stretch>
            <a:fillRect/>
          </a:stretch>
        </p:blipFill>
        <p:spPr>
          <a:xfrm>
            <a:off x="4641325" y="2710152"/>
            <a:ext cx="3551000" cy="1907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00" name="Google Shape;600;p92"/>
          <p:cNvSpPr txBox="1"/>
          <p:nvPr/>
        </p:nvSpPr>
        <p:spPr>
          <a:xfrm>
            <a:off x="584925" y="1430390"/>
            <a:ext cx="4042800" cy="31566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groups = df</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'Sex'</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.groupby</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'Sex'</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q1 = groups.quantile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q=</a:t>
            </a:r>
            <a:r>
              <a:rPr lang="es" sz="850">
                <a:solidFill>
                  <a:srgbClr val="B5CEA8"/>
                </a:solidFill>
                <a:highlight>
                  <a:srgbClr val="1E1E1E"/>
                </a:highlight>
                <a:latin typeface="Courier New"/>
                <a:ea typeface="Courier New"/>
                <a:cs typeface="Courier New"/>
                <a:sym typeface="Courier New"/>
              </a:rPr>
              <a:t>0.25</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q2 = groups.quantile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q=</a:t>
            </a:r>
            <a:r>
              <a:rPr lang="es" sz="850">
                <a:solidFill>
                  <a:srgbClr val="B5CEA8"/>
                </a:solidFill>
                <a:highlight>
                  <a:srgbClr val="1E1E1E"/>
                </a:highlight>
                <a:latin typeface="Courier New"/>
                <a:ea typeface="Courier New"/>
                <a:cs typeface="Courier New"/>
                <a:sym typeface="Courier New"/>
              </a:rPr>
              <a:t>0.5</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q3 = groups.quantile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q=</a:t>
            </a:r>
            <a:r>
              <a:rPr lang="es" sz="850">
                <a:solidFill>
                  <a:srgbClr val="B5CEA8"/>
                </a:solidFill>
                <a:highlight>
                  <a:srgbClr val="1E1E1E"/>
                </a:highlight>
                <a:latin typeface="Courier New"/>
                <a:ea typeface="Courier New"/>
                <a:cs typeface="Courier New"/>
                <a:sym typeface="Courier New"/>
              </a:rPr>
              <a:t>0.75</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iqr = q3 - q1</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upper = q3 + </a:t>
            </a:r>
            <a:r>
              <a:rPr lang="es" sz="850">
                <a:solidFill>
                  <a:srgbClr val="B5CEA8"/>
                </a:solidFill>
                <a:highlight>
                  <a:srgbClr val="1E1E1E"/>
                </a:highlight>
                <a:latin typeface="Courier New"/>
                <a:ea typeface="Courier New"/>
                <a:cs typeface="Courier New"/>
                <a:sym typeface="Courier New"/>
              </a:rPr>
              <a:t>1.5</a:t>
            </a:r>
            <a:r>
              <a:rPr lang="es" sz="850">
                <a:solidFill>
                  <a:srgbClr val="D4D4D4"/>
                </a:solidFill>
                <a:highlight>
                  <a:srgbClr val="1E1E1E"/>
                </a:highlight>
                <a:latin typeface="Courier New"/>
                <a:ea typeface="Courier New"/>
                <a:cs typeface="Courier New"/>
                <a:sym typeface="Courier New"/>
              </a:rPr>
              <a:t>*iqr</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lower = q1 - </a:t>
            </a:r>
            <a:r>
              <a:rPr lang="es" sz="850">
                <a:solidFill>
                  <a:srgbClr val="B5CEA8"/>
                </a:solidFill>
                <a:highlight>
                  <a:srgbClr val="1E1E1E"/>
                </a:highlight>
                <a:latin typeface="Courier New"/>
                <a:ea typeface="Courier New"/>
                <a:cs typeface="Courier New"/>
                <a:sym typeface="Courier New"/>
              </a:rPr>
              <a:t>1.5</a:t>
            </a:r>
            <a:r>
              <a:rPr lang="es" sz="850">
                <a:solidFill>
                  <a:srgbClr val="D4D4D4"/>
                </a:solidFill>
                <a:highlight>
                  <a:srgbClr val="1E1E1E"/>
                </a:highlight>
                <a:latin typeface="Courier New"/>
                <a:ea typeface="Courier New"/>
                <a:cs typeface="Courier New"/>
                <a:sym typeface="Courier New"/>
              </a:rPr>
              <a:t>*iqr</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6AA94F"/>
                </a:solidFill>
                <a:highlight>
                  <a:srgbClr val="1E1E1E"/>
                </a:highlight>
                <a:latin typeface="Courier New"/>
                <a:ea typeface="Courier New"/>
                <a:cs typeface="Courier New"/>
                <a:sym typeface="Courier New"/>
              </a:rPr>
              <a:t># Encontrar outliers en cada categoria</a:t>
            </a:r>
            <a:endParaRPr sz="8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569CD6"/>
                </a:solidFill>
                <a:highlight>
                  <a:srgbClr val="1E1E1E"/>
                </a:highlight>
                <a:latin typeface="Courier New"/>
                <a:ea typeface="Courier New"/>
                <a:cs typeface="Courier New"/>
                <a:sym typeface="Courier New"/>
              </a:rPr>
              <a:t>def</a:t>
            </a:r>
            <a:r>
              <a:rPr lang="es" sz="850">
                <a:solidFill>
                  <a:srgbClr val="D4D4D4"/>
                </a:solidFill>
                <a:highlight>
                  <a:srgbClr val="1E1E1E"/>
                </a:highlight>
                <a:latin typeface="Courier New"/>
                <a:ea typeface="Courier New"/>
                <a:cs typeface="Courier New"/>
                <a:sym typeface="Courier New"/>
              </a:rPr>
              <a:t> </a:t>
            </a:r>
            <a:r>
              <a:rPr lang="es" sz="850">
                <a:solidFill>
                  <a:srgbClr val="DCDCAA"/>
                </a:solidFill>
                <a:highlight>
                  <a:srgbClr val="1E1E1E"/>
                </a:highlight>
                <a:latin typeface="Courier New"/>
                <a:ea typeface="Courier New"/>
                <a:cs typeface="Courier New"/>
                <a:sym typeface="Courier New"/>
              </a:rPr>
              <a:t>outliers</a:t>
            </a:r>
            <a:r>
              <a:rPr lang="es" sz="850">
                <a:solidFill>
                  <a:srgbClr val="D4D4D4"/>
                </a:solidFill>
                <a:highlight>
                  <a:srgbClr val="1E1E1E"/>
                </a:highlight>
                <a:latin typeface="Courier New"/>
                <a:ea typeface="Courier New"/>
                <a:cs typeface="Courier New"/>
                <a:sym typeface="Courier New"/>
              </a:rPr>
              <a:t>(</a:t>
            </a:r>
            <a:r>
              <a:rPr lang="es" sz="850">
                <a:solidFill>
                  <a:srgbClr val="9CDCFE"/>
                </a:solidFill>
                <a:highlight>
                  <a:srgbClr val="1E1E1E"/>
                </a:highlight>
                <a:latin typeface="Courier New"/>
                <a:ea typeface="Courier New"/>
                <a:cs typeface="Courier New"/>
                <a:sym typeface="Courier New"/>
              </a:rPr>
              <a:t>group</a:t>
            </a:r>
            <a:r>
              <a:rPr lang="es" sz="850">
                <a:solidFill>
                  <a:srgbClr val="D4D4D4"/>
                </a:solidFill>
                <a:highlight>
                  <a:srgbClr val="1E1E1E"/>
                </a:highlight>
                <a:latin typeface="Courier New"/>
                <a:ea typeface="Courier New"/>
                <a:cs typeface="Courier New"/>
                <a:sym typeface="Courier New"/>
              </a:rPr>
              <a:t>)</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cat = group.name</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return</a:t>
            </a:r>
            <a:r>
              <a:rPr lang="es" sz="850">
                <a:solidFill>
                  <a:srgbClr val="D4D4D4"/>
                </a:solidFill>
                <a:highlight>
                  <a:srgbClr val="1E1E1E"/>
                </a:highlight>
                <a:latin typeface="Courier New"/>
                <a:ea typeface="Courier New"/>
                <a:cs typeface="Courier New"/>
                <a:sym typeface="Courier New"/>
              </a:rPr>
              <a:t> group</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group.Fare &gt; upper.loc</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cat</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 </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group.Fare &lt; lower.loc</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cat</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'Fare'</a:t>
            </a:r>
            <a:r>
              <a:rPr lang="es" sz="850">
                <a:solidFill>
                  <a:srgbClr val="DCDCDC"/>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'Fare'</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out = groups.apply</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outliers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.dropna</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6AA94F"/>
                </a:solidFill>
                <a:highlight>
                  <a:srgbClr val="1E1E1E"/>
                </a:highlight>
                <a:latin typeface="Courier New"/>
                <a:ea typeface="Courier New"/>
                <a:cs typeface="Courier New"/>
                <a:sym typeface="Courier New"/>
              </a:rPr>
              <a:t># Preparar outliers para plot</a:t>
            </a:r>
            <a:endParaRPr sz="8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C586C0"/>
                </a:solidFill>
                <a:highlight>
                  <a:srgbClr val="1E1E1E"/>
                </a:highlight>
                <a:latin typeface="Courier New"/>
                <a:ea typeface="Courier New"/>
                <a:cs typeface="Courier New"/>
                <a:sym typeface="Courier New"/>
              </a:rPr>
              <a:t>if</a:t>
            </a:r>
            <a:r>
              <a:rPr lang="es" sz="850">
                <a:solidFill>
                  <a:srgbClr val="D4D4D4"/>
                </a:solidFill>
                <a:highlight>
                  <a:srgbClr val="1E1E1E"/>
                </a:highlight>
                <a:latin typeface="Courier New"/>
                <a:ea typeface="Courier New"/>
                <a:cs typeface="Courier New"/>
                <a:sym typeface="Courier New"/>
              </a:rPr>
              <a:t> </a:t>
            </a:r>
            <a:r>
              <a:rPr lang="es" sz="850">
                <a:solidFill>
                  <a:srgbClr val="82C6FF"/>
                </a:solidFill>
                <a:highlight>
                  <a:srgbClr val="1E1E1E"/>
                </a:highlight>
                <a:latin typeface="Courier New"/>
                <a:ea typeface="Courier New"/>
                <a:cs typeface="Courier New"/>
                <a:sym typeface="Courier New"/>
              </a:rPr>
              <a:t>not</a:t>
            </a:r>
            <a:r>
              <a:rPr lang="es" sz="850">
                <a:solidFill>
                  <a:srgbClr val="D4D4D4"/>
                </a:solidFill>
                <a:highlight>
                  <a:srgbClr val="1E1E1E"/>
                </a:highlight>
                <a:latin typeface="Courier New"/>
                <a:ea typeface="Courier New"/>
                <a:cs typeface="Courier New"/>
                <a:sym typeface="Courier New"/>
              </a:rPr>
              <a:t> out.empty</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outx = </a:t>
            </a:r>
            <a:r>
              <a:rPr lang="es" sz="850">
                <a:solidFill>
                  <a:srgbClr val="4EC9B0"/>
                </a:solidFill>
                <a:highlight>
                  <a:srgbClr val="1E1E1E"/>
                </a:highlight>
                <a:latin typeface="Courier New"/>
                <a:ea typeface="Courier New"/>
                <a:cs typeface="Courier New"/>
                <a:sym typeface="Courier New"/>
              </a:rPr>
              <a:t>list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out.index.get_level_values</a:t>
            </a:r>
            <a:r>
              <a:rPr lang="es" sz="850">
                <a:solidFill>
                  <a:srgbClr val="DCDCDC"/>
                </a:solidFill>
                <a:highlight>
                  <a:srgbClr val="1E1E1E"/>
                </a:highlight>
                <a:latin typeface="Courier New"/>
                <a:ea typeface="Courier New"/>
                <a:cs typeface="Courier New"/>
                <a:sym typeface="Courier New"/>
              </a:rPr>
              <a:t>(</a:t>
            </a:r>
            <a:r>
              <a:rPr lang="es" sz="850">
                <a:solidFill>
                  <a:srgbClr val="B5CEA8"/>
                </a:solidFill>
                <a:highlight>
                  <a:srgbClr val="1E1E1E"/>
                </a:highlight>
                <a:latin typeface="Courier New"/>
                <a:ea typeface="Courier New"/>
                <a:cs typeface="Courier New"/>
                <a:sym typeface="Courier New"/>
              </a:rPr>
              <a:t>0</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outy = </a:t>
            </a:r>
            <a:r>
              <a:rPr lang="es" sz="850">
                <a:solidFill>
                  <a:srgbClr val="4EC9B0"/>
                </a:solidFill>
                <a:highlight>
                  <a:srgbClr val="1E1E1E"/>
                </a:highlight>
                <a:latin typeface="Courier New"/>
                <a:ea typeface="Courier New"/>
                <a:cs typeface="Courier New"/>
                <a:sym typeface="Courier New"/>
              </a:rPr>
              <a:t>list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out.values</a:t>
            </a:r>
            <a:r>
              <a:rPr lang="es" sz="850">
                <a:solidFill>
                  <a:srgbClr val="DCDCDC"/>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p:txBody>
      </p:sp>
      <p:sp>
        <p:nvSpPr>
          <p:cNvPr id="601" name="Google Shape;601;p92"/>
          <p:cNvSpPr txBox="1"/>
          <p:nvPr/>
        </p:nvSpPr>
        <p:spPr>
          <a:xfrm>
            <a:off x="4821975" y="1259600"/>
            <a:ext cx="3334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Ahora analicemos un ejemplo con la librería Bokeh</a:t>
            </a:r>
            <a:endParaRPr sz="1350">
              <a:latin typeface="DM Sans"/>
              <a:ea typeface="DM Sans"/>
              <a:cs typeface="DM Sans"/>
              <a:sym typeface="DM Sans"/>
            </a:endParaRPr>
          </a:p>
        </p:txBody>
      </p:sp>
      <p:sp>
        <p:nvSpPr>
          <p:cNvPr id="602" name="Google Shape;602;p92"/>
          <p:cNvSpPr txBox="1"/>
          <p:nvPr/>
        </p:nvSpPr>
        <p:spPr>
          <a:xfrm>
            <a:off x="4781648" y="2140809"/>
            <a:ext cx="3832800" cy="24462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850">
                <a:solidFill>
                  <a:srgbClr val="6AA94F"/>
                </a:solidFill>
                <a:highlight>
                  <a:srgbClr val="1E1E1E"/>
                </a:highlight>
                <a:latin typeface="Courier New"/>
                <a:ea typeface="Courier New"/>
                <a:cs typeface="Courier New"/>
                <a:sym typeface="Courier New"/>
              </a:rPr>
              <a:t># stems</a:t>
            </a:r>
            <a:endParaRPr sz="8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p.segment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cats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upper.Fare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cats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q3.Fare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line_color=</a:t>
            </a:r>
            <a:r>
              <a:rPr lang="es" sz="850">
                <a:solidFill>
                  <a:srgbClr val="CE9178"/>
                </a:solidFill>
                <a:highlight>
                  <a:srgbClr val="1E1E1E"/>
                </a:highlight>
                <a:latin typeface="Courier New"/>
                <a:ea typeface="Courier New"/>
                <a:cs typeface="Courier New"/>
                <a:sym typeface="Courier New"/>
              </a:rPr>
              <a:t>"black"</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p.segment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cats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lower.Fare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cats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q1.Fare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line_color=</a:t>
            </a:r>
            <a:r>
              <a:rPr lang="es" sz="850">
                <a:solidFill>
                  <a:srgbClr val="CE9178"/>
                </a:solidFill>
                <a:highlight>
                  <a:srgbClr val="1E1E1E"/>
                </a:highlight>
                <a:latin typeface="Courier New"/>
                <a:ea typeface="Courier New"/>
                <a:cs typeface="Courier New"/>
                <a:sym typeface="Courier New"/>
              </a:rPr>
              <a:t>"black"</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6AA94F"/>
                </a:solidFill>
                <a:highlight>
                  <a:srgbClr val="1E1E1E"/>
                </a:highlight>
                <a:latin typeface="Courier New"/>
                <a:ea typeface="Courier New"/>
                <a:cs typeface="Courier New"/>
                <a:sym typeface="Courier New"/>
              </a:rPr>
              <a:t># boxes</a:t>
            </a:r>
            <a:endParaRPr sz="8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p.vbar</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cats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0.7</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q2.Fare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q3.Fare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fill_color=</a:t>
            </a:r>
            <a:r>
              <a:rPr lang="es" sz="850">
                <a:solidFill>
                  <a:srgbClr val="CE9178"/>
                </a:solidFill>
                <a:highlight>
                  <a:srgbClr val="1E1E1E"/>
                </a:highlight>
                <a:latin typeface="Courier New"/>
                <a:ea typeface="Courier New"/>
                <a:cs typeface="Courier New"/>
                <a:sym typeface="Courier New"/>
              </a:rPr>
              <a:t>"#E08E79"</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line_color=</a:t>
            </a:r>
            <a:r>
              <a:rPr lang="es" sz="850">
                <a:solidFill>
                  <a:srgbClr val="CE9178"/>
                </a:solidFill>
                <a:highlight>
                  <a:srgbClr val="1E1E1E"/>
                </a:highlight>
                <a:latin typeface="Courier New"/>
                <a:ea typeface="Courier New"/>
                <a:cs typeface="Courier New"/>
                <a:sym typeface="Courier New"/>
              </a:rPr>
              <a:t>"black"</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p.vbar</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cats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0.7</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q1.Fare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q2.Fare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fill_color=</a:t>
            </a:r>
            <a:r>
              <a:rPr lang="es" sz="850">
                <a:solidFill>
                  <a:srgbClr val="CE9178"/>
                </a:solidFill>
                <a:highlight>
                  <a:srgbClr val="1E1E1E"/>
                </a:highlight>
                <a:latin typeface="Courier New"/>
                <a:ea typeface="Courier New"/>
                <a:cs typeface="Courier New"/>
                <a:sym typeface="Courier New"/>
              </a:rPr>
              <a:t>"#3B8686"</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line_color=</a:t>
            </a:r>
            <a:r>
              <a:rPr lang="es" sz="850">
                <a:solidFill>
                  <a:srgbClr val="CE9178"/>
                </a:solidFill>
                <a:highlight>
                  <a:srgbClr val="1E1E1E"/>
                </a:highlight>
                <a:latin typeface="Courier New"/>
                <a:ea typeface="Courier New"/>
                <a:cs typeface="Courier New"/>
                <a:sym typeface="Courier New"/>
              </a:rPr>
              <a:t>"black"</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6AA94F"/>
                </a:solidFill>
                <a:highlight>
                  <a:srgbClr val="1E1E1E"/>
                </a:highlight>
                <a:latin typeface="Courier New"/>
                <a:ea typeface="Courier New"/>
                <a:cs typeface="Courier New"/>
                <a:sym typeface="Courier New"/>
              </a:rPr>
              <a:t># whiskers</a:t>
            </a:r>
            <a:endParaRPr sz="8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p.rect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cats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lower.Fare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0.2</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0.01</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line_color=</a:t>
            </a:r>
            <a:r>
              <a:rPr lang="es" sz="850">
                <a:solidFill>
                  <a:srgbClr val="CE9178"/>
                </a:solidFill>
                <a:highlight>
                  <a:srgbClr val="1E1E1E"/>
                </a:highlight>
                <a:latin typeface="Courier New"/>
                <a:ea typeface="Courier New"/>
                <a:cs typeface="Courier New"/>
                <a:sym typeface="Courier New"/>
              </a:rPr>
              <a:t>"black"</a:t>
            </a:r>
            <a:r>
              <a:rPr lang="es" sz="850">
                <a:solidFill>
                  <a:srgbClr val="DCDCDC"/>
                </a:solidFill>
                <a:highlight>
                  <a:srgbClr val="1E1E1E"/>
                </a:highlight>
                <a:latin typeface="Courier New"/>
                <a:ea typeface="Courier New"/>
                <a:cs typeface="Courier New"/>
                <a:sym typeface="Courier New"/>
              </a:rPr>
              <a:t>)</a:t>
            </a:r>
            <a:endParaRPr sz="8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p.rect</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cats</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upper.Fare</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0.2</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0.01</a:t>
            </a:r>
            <a:r>
              <a:rPr lang="es" sz="850">
                <a:solidFill>
                  <a:srgbClr val="DCDCDC"/>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line_color=</a:t>
            </a:r>
            <a:r>
              <a:rPr lang="es" sz="850">
                <a:solidFill>
                  <a:srgbClr val="CE9178"/>
                </a:solidFill>
                <a:highlight>
                  <a:srgbClr val="1E1E1E"/>
                </a:highlight>
                <a:latin typeface="Courier New"/>
                <a:ea typeface="Courier New"/>
                <a:cs typeface="Courier New"/>
                <a:sym typeface="Courier New"/>
              </a:rPr>
              <a:t>"black"</a:t>
            </a:r>
            <a:r>
              <a:rPr lang="es" sz="850">
                <a:solidFill>
                  <a:srgbClr val="DCDCDC"/>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08" name="Google Shape;608;p93"/>
          <p:cNvSpPr txBox="1"/>
          <p:nvPr/>
        </p:nvSpPr>
        <p:spPr>
          <a:xfrm>
            <a:off x="458275" y="1409300"/>
            <a:ext cx="4574400" cy="29784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 outliers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a:t>
            </a:r>
            <a:r>
              <a:rPr lang="es" sz="1050">
                <a:solidFill>
                  <a:srgbClr val="82C6FF"/>
                </a:solidFill>
                <a:highlight>
                  <a:srgbClr val="1E1E1E"/>
                </a:highlight>
                <a:latin typeface="Courier New"/>
                <a:ea typeface="Courier New"/>
                <a:cs typeface="Courier New"/>
                <a:sym typeface="Courier New"/>
              </a:rPr>
              <a:t>not</a:t>
            </a:r>
            <a:r>
              <a:rPr lang="es" sz="1050">
                <a:solidFill>
                  <a:srgbClr val="D4D4D4"/>
                </a:solidFill>
                <a:highlight>
                  <a:srgbClr val="1E1E1E"/>
                </a:highlight>
                <a:latin typeface="Courier New"/>
                <a:ea typeface="Courier New"/>
                <a:cs typeface="Courier New"/>
                <a:sym typeface="Courier New"/>
              </a:rPr>
              <a:t> out.empty</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p.circle</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outx</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outy</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size=</a:t>
            </a:r>
            <a:r>
              <a:rPr lang="es" sz="1050">
                <a:solidFill>
                  <a:srgbClr val="B5CEA8"/>
                </a:solidFill>
                <a:highlight>
                  <a:srgbClr val="1E1E1E"/>
                </a:highlight>
                <a:latin typeface="Courier New"/>
                <a:ea typeface="Courier New"/>
                <a:cs typeface="Courier New"/>
                <a:sym typeface="Courier New"/>
              </a:rPr>
              <a:t>6</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color=</a:t>
            </a:r>
            <a:r>
              <a:rPr lang="es" sz="1050">
                <a:solidFill>
                  <a:srgbClr val="CE9178"/>
                </a:solidFill>
                <a:highlight>
                  <a:srgbClr val="1E1E1E"/>
                </a:highlight>
                <a:latin typeface="Courier New"/>
                <a:ea typeface="Courier New"/>
                <a:cs typeface="Courier New"/>
                <a:sym typeface="Courier New"/>
              </a:rPr>
              <a:t>"#F38630"</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fill_alpha=</a:t>
            </a:r>
            <a:r>
              <a:rPr lang="es" sz="1050">
                <a:solidFill>
                  <a:srgbClr val="B5CEA8"/>
                </a:solidFill>
                <a:highlight>
                  <a:srgbClr val="1E1E1E"/>
                </a:highlight>
                <a:latin typeface="Courier New"/>
                <a:ea typeface="Courier New"/>
                <a:cs typeface="Courier New"/>
                <a:sym typeface="Courier New"/>
              </a:rPr>
              <a:t>0.6</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6AA94F"/>
                </a:solidFill>
                <a:highlight>
                  <a:srgbClr val="1E1E1E"/>
                </a:highlight>
                <a:latin typeface="Courier New"/>
                <a:ea typeface="Courier New"/>
                <a:cs typeface="Courier New"/>
                <a:sym typeface="Courier New"/>
              </a:rPr>
              <a:t>#p.xgrid.grid_line_color = None</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p.ygrid.grid_line_color = </a:t>
            </a:r>
            <a:r>
              <a:rPr lang="es" sz="1050">
                <a:solidFill>
                  <a:srgbClr val="CE9178"/>
                </a:solidFill>
                <a:highlight>
                  <a:srgbClr val="1E1E1E"/>
                </a:highlight>
                <a:latin typeface="Courier New"/>
                <a:ea typeface="Courier New"/>
                <a:cs typeface="Courier New"/>
                <a:sym typeface="Courier New"/>
              </a:rPr>
              <a:t>"white"</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p.grid.grid_line_width = </a:t>
            </a:r>
            <a:r>
              <a:rPr lang="es" sz="1050">
                <a:solidFill>
                  <a:srgbClr val="B5CEA8"/>
                </a:solidFill>
                <a:highlight>
                  <a:srgbClr val="1E1E1E"/>
                </a:highlight>
                <a:latin typeface="Courier New"/>
                <a:ea typeface="Courier New"/>
                <a:cs typeface="Courier New"/>
                <a:sym typeface="Courier New"/>
              </a:rPr>
              <a:t>2</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p.xaxis.major_label_text_font_size=</a:t>
            </a:r>
            <a:r>
              <a:rPr lang="es" sz="1050">
                <a:solidFill>
                  <a:srgbClr val="CE9178"/>
                </a:solidFill>
                <a:highlight>
                  <a:srgbClr val="1E1E1E"/>
                </a:highlight>
                <a:latin typeface="Courier New"/>
                <a:ea typeface="Courier New"/>
                <a:cs typeface="Courier New"/>
                <a:sym typeface="Courier New"/>
              </a:rPr>
              <a:t>"16px"</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p.xaxis.axis_label =</a:t>
            </a:r>
            <a:r>
              <a:rPr lang="es" sz="1050">
                <a:solidFill>
                  <a:srgbClr val="CE9178"/>
                </a:solidFill>
                <a:highlight>
                  <a:srgbClr val="1E1E1E"/>
                </a:highlight>
                <a:latin typeface="Courier New"/>
                <a:ea typeface="Courier New"/>
                <a:cs typeface="Courier New"/>
                <a:sym typeface="Courier New"/>
              </a:rPr>
              <a:t>'Genero'</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p.yaxis.axis_label=</a:t>
            </a:r>
            <a:r>
              <a:rPr lang="es" sz="1050">
                <a:solidFill>
                  <a:srgbClr val="CE9178"/>
                </a:solidFill>
                <a:highlight>
                  <a:srgbClr val="1E1E1E"/>
                </a:highlight>
                <a:latin typeface="Courier New"/>
                <a:ea typeface="Courier New"/>
                <a:cs typeface="Courier New"/>
                <a:sym typeface="Courier New"/>
              </a:rPr>
              <a:t>'Fare'</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p.add_tools</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HoverTool</a:t>
            </a:r>
            <a:r>
              <a:rPr lang="e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show</a:t>
            </a:r>
            <a:r>
              <a:rPr lang="es" sz="1050">
                <a:solidFill>
                  <a:srgbClr val="DCDCDC"/>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p</a:t>
            </a:r>
            <a:r>
              <a:rPr lang="es" sz="1050">
                <a:solidFill>
                  <a:srgbClr val="DCDCDC"/>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p:txBody>
      </p:sp>
      <p:pic>
        <p:nvPicPr>
          <p:cNvPr id="609" name="Google Shape;609;p93"/>
          <p:cNvPicPr preferRelativeResize="0"/>
          <p:nvPr/>
        </p:nvPicPr>
        <p:blipFill>
          <a:blip r:embed="rId3">
            <a:alphaModFix/>
          </a:blip>
          <a:stretch>
            <a:fillRect/>
          </a:stretch>
        </p:blipFill>
        <p:spPr>
          <a:xfrm>
            <a:off x="5432250" y="1333525"/>
            <a:ext cx="3253475" cy="3253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4"/>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G</a:t>
            </a:r>
            <a:r>
              <a:rPr b="1" lang="es" sz="4000">
                <a:solidFill>
                  <a:schemeClr val="lt1"/>
                </a:solidFill>
                <a:latin typeface="DM Sans"/>
                <a:ea typeface="DM Sans"/>
                <a:cs typeface="DM Sans"/>
                <a:sym typeface="DM Sans"/>
              </a:rPr>
              <a:t>ráficos para ver más </a:t>
            </a:r>
            <a:r>
              <a:rPr b="1" lang="es" sz="4000">
                <a:solidFill>
                  <a:srgbClr val="EA90FF"/>
                </a:solidFill>
                <a:latin typeface="DM Sans"/>
                <a:ea typeface="DM Sans"/>
                <a:cs typeface="DM Sans"/>
                <a:sym typeface="DM Sans"/>
              </a:rPr>
              <a:t>de dos dimensiones</a:t>
            </a:r>
            <a:endParaRPr b="1" sz="4000">
              <a:solidFill>
                <a:srgbClr val="EA90FF"/>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5"/>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Más de dos dimensiones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20" name="Google Shape;620;p95"/>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Cuando tenemos que comparar más de dos variables estamos en un problema. </a:t>
            </a:r>
            <a:r>
              <a:rPr lang="es" sz="1350">
                <a:latin typeface="DM Sans"/>
                <a:ea typeface="DM Sans"/>
                <a:cs typeface="DM Sans"/>
                <a:sym typeface="DM Sans"/>
              </a:rPr>
              <a:t>Esto se da porque un gráfico sobre el papel o la pantalla no puede mostrar más de dos variables o dimensiones. Para trabajar en ellas podemos echar mano de la perspectiva o de otras características visuales que permiten analizar los datos.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21" name="Google Shape;621;p9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622" name="Google Shape;622;p95"/>
          <p:cNvPicPr preferRelativeResize="0"/>
          <p:nvPr/>
        </p:nvPicPr>
        <p:blipFill>
          <a:blip r:embed="rId3">
            <a:alphaModFix/>
          </a:blip>
          <a:stretch>
            <a:fillRect/>
          </a:stretch>
        </p:blipFill>
        <p:spPr>
          <a:xfrm>
            <a:off x="51318" y="508275"/>
            <a:ext cx="3166575" cy="2086025"/>
          </a:xfrm>
          <a:prstGeom prst="rect">
            <a:avLst/>
          </a:prstGeom>
          <a:noFill/>
          <a:ln>
            <a:noFill/>
          </a:ln>
        </p:spPr>
      </p:pic>
      <p:pic>
        <p:nvPicPr>
          <p:cNvPr id="623" name="Google Shape;623;p95"/>
          <p:cNvPicPr preferRelativeResize="0"/>
          <p:nvPr/>
        </p:nvPicPr>
        <p:blipFill>
          <a:blip r:embed="rId4">
            <a:alphaModFix/>
          </a:blip>
          <a:stretch>
            <a:fillRect/>
          </a:stretch>
        </p:blipFill>
        <p:spPr>
          <a:xfrm>
            <a:off x="256075" y="2594300"/>
            <a:ext cx="2785274" cy="20860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6"/>
          <p:cNvSpPr txBox="1"/>
          <p:nvPr/>
        </p:nvSpPr>
        <p:spPr>
          <a:xfrm>
            <a:off x="665280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29" name="Google Shape;629;p96"/>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pic>
        <p:nvPicPr>
          <p:cNvPr id="630" name="Google Shape;630;p9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31" name="Google Shape;631;p96"/>
          <p:cNvSpPr txBox="1"/>
          <p:nvPr/>
        </p:nvSpPr>
        <p:spPr>
          <a:xfrm>
            <a:off x="549525" y="2192888"/>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este caso las variables x, y y z están ubicadas en los bordes de un cubo, y los puntos están ubicados en el espacio interior del cubo. Cada punto representa </a:t>
            </a:r>
            <a:r>
              <a:rPr b="1" lang="es" sz="1350">
                <a:latin typeface="DM Sans"/>
                <a:ea typeface="DM Sans"/>
                <a:cs typeface="DM Sans"/>
                <a:sym typeface="DM Sans"/>
              </a:rPr>
              <a:t>la intersección de los valores de las variables x, y y z.</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32" name="Google Shape;632;p96"/>
          <p:cNvPicPr preferRelativeResize="0"/>
          <p:nvPr/>
        </p:nvPicPr>
        <p:blipFill rotWithShape="1">
          <a:blip r:embed="rId4">
            <a:alphaModFix/>
          </a:blip>
          <a:srcRect b="0" l="10591" r="3231" t="0"/>
          <a:stretch/>
        </p:blipFill>
        <p:spPr>
          <a:xfrm>
            <a:off x="5082800" y="966275"/>
            <a:ext cx="4017225" cy="32109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7"/>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Más de tres dimensiones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38" name="Google Shape;638;p97"/>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Cuando tenemos un dato multidimensional se pueden utilizar gráficos como los de </a:t>
            </a:r>
            <a:r>
              <a:rPr b="1" lang="es" sz="1350">
                <a:latin typeface="DM Sans"/>
                <a:ea typeface="DM Sans"/>
                <a:cs typeface="DM Sans"/>
                <a:sym typeface="DM Sans"/>
              </a:rPr>
              <a:t>Chernov (1973)</a:t>
            </a:r>
            <a:r>
              <a:rPr lang="es" sz="1350">
                <a:latin typeface="DM Sans"/>
                <a:ea typeface="DM Sans"/>
                <a:cs typeface="DM Sans"/>
                <a:sym typeface="DM Sans"/>
              </a:rPr>
              <a:t> que representa los atributos de la instancia por medio de un rostro.  También podemos utilizar los gráficos de radar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39" name="Google Shape;639;p97"/>
          <p:cNvPicPr preferRelativeResize="0"/>
          <p:nvPr/>
        </p:nvPicPr>
        <p:blipFill>
          <a:blip r:embed="rId3">
            <a:alphaModFix/>
          </a:blip>
          <a:stretch>
            <a:fillRect/>
          </a:stretch>
        </p:blipFill>
        <p:spPr>
          <a:xfrm>
            <a:off x="344350" y="447313"/>
            <a:ext cx="2971029" cy="1912600"/>
          </a:xfrm>
          <a:prstGeom prst="rect">
            <a:avLst/>
          </a:prstGeom>
          <a:noFill/>
          <a:ln>
            <a:noFill/>
          </a:ln>
        </p:spPr>
      </p:pic>
      <p:pic>
        <p:nvPicPr>
          <p:cNvPr id="640" name="Google Shape;640;p97"/>
          <p:cNvPicPr preferRelativeResize="0"/>
          <p:nvPr/>
        </p:nvPicPr>
        <p:blipFill>
          <a:blip r:embed="rId4">
            <a:alphaModFix/>
          </a:blip>
          <a:stretch>
            <a:fillRect/>
          </a:stretch>
        </p:blipFill>
        <p:spPr>
          <a:xfrm>
            <a:off x="860613" y="2429587"/>
            <a:ext cx="2266600" cy="2266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grpSp>
        <p:nvGrpSpPr>
          <p:cNvPr id="645" name="Google Shape;645;p98"/>
          <p:cNvGrpSpPr/>
          <p:nvPr/>
        </p:nvGrpSpPr>
        <p:grpSpPr>
          <a:xfrm>
            <a:off x="473370" y="619431"/>
            <a:ext cx="738905" cy="738905"/>
            <a:chOff x="575612" y="1950748"/>
            <a:chExt cx="431100" cy="431100"/>
          </a:xfrm>
        </p:grpSpPr>
        <p:sp>
          <p:nvSpPr>
            <p:cNvPr id="646" name="Google Shape;646;p9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9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648" name="Google Shape;648;p9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649" name="Google Shape;649;p98"/>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Puede emplearse un gráfico de dispersión que contemple las variables: edad - ingreso - país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650" name="Google Shape;650;p98"/>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9"/>
          <p:cNvSpPr txBox="1"/>
          <p:nvPr/>
        </p:nvSpPr>
        <p:spPr>
          <a:xfrm>
            <a:off x="457725" y="1071050"/>
            <a:ext cx="5255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pasa si tenemos datos en más dimensiones?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56" name="Google Shape;656;p99"/>
          <p:cNvSpPr txBox="1"/>
          <p:nvPr/>
        </p:nvSpPr>
        <p:spPr>
          <a:xfrm>
            <a:off x="457725" y="2943350"/>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Aquí tenemos que apelar al ingenio y a las características que permiten que n</a:t>
            </a:r>
            <a:r>
              <a:rPr b="1" lang="es" sz="1350">
                <a:latin typeface="DM Sans"/>
                <a:ea typeface="DM Sans"/>
                <a:cs typeface="DM Sans"/>
                <a:sym typeface="DM Sans"/>
              </a:rPr>
              <a:t>uestro cerebro “piense” en más dimensiones.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p:txBody>
      </p:sp>
      <p:pic>
        <p:nvPicPr>
          <p:cNvPr id="657" name="Google Shape;657;p99"/>
          <p:cNvPicPr preferRelativeResize="0"/>
          <p:nvPr/>
        </p:nvPicPr>
        <p:blipFill>
          <a:blip r:embed="rId3">
            <a:alphaModFix/>
          </a:blip>
          <a:stretch>
            <a:fillRect/>
          </a:stretch>
        </p:blipFill>
        <p:spPr>
          <a:xfrm>
            <a:off x="5852550" y="952325"/>
            <a:ext cx="2736700" cy="273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7"/>
          <p:cNvSpPr txBox="1"/>
          <p:nvPr/>
        </p:nvSpPr>
        <p:spPr>
          <a:xfrm>
            <a:off x="1461288" y="157552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Introducción a tipos de </a:t>
            </a:r>
            <a:r>
              <a:rPr b="1" lang="es" sz="4000">
                <a:solidFill>
                  <a:srgbClr val="EAFF6A"/>
                </a:solidFill>
                <a:latin typeface="DM Sans"/>
                <a:ea typeface="DM Sans"/>
                <a:cs typeface="DM Sans"/>
                <a:sym typeface="DM Sans"/>
              </a:rPr>
              <a:t>gráficos estadísticos y buenas prácticas de uso</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Gráfico de Radar</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63" name="Google Shape;663;p100"/>
          <p:cNvSpPr txBox="1"/>
          <p:nvPr/>
        </p:nvSpPr>
        <p:spPr>
          <a:xfrm>
            <a:off x="473350" y="1908175"/>
            <a:ext cx="3834600" cy="20241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Surge para mostrar observaciones en varias variables, y tratar de compararlas visualmente.</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Se dibuja un radar o “telaraña”, donde cada eje representa una variable.</a:t>
            </a:r>
            <a:endParaRPr sz="1350">
              <a:latin typeface="DM Sans"/>
              <a:ea typeface="DM Sans"/>
              <a:cs typeface="DM Sans"/>
              <a:sym typeface="DM Sans"/>
            </a:endParaRPr>
          </a:p>
          <a:p>
            <a:pPr indent="0" lvl="0" marL="457200" rtl="0" algn="l">
              <a:spcBef>
                <a:spcPts val="1000"/>
              </a:spcBef>
              <a:spcAft>
                <a:spcPts val="0"/>
              </a:spcAft>
              <a:buNone/>
            </a:pPr>
            <a:r>
              <a:t/>
            </a:r>
            <a:endParaRPr sz="1350">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p:txBody>
      </p:sp>
      <p:sp>
        <p:nvSpPr>
          <p:cNvPr id="664" name="Google Shape;664;p100"/>
          <p:cNvSpPr txBox="1"/>
          <p:nvPr/>
        </p:nvSpPr>
        <p:spPr>
          <a:xfrm>
            <a:off x="4527575" y="1908175"/>
            <a:ext cx="3834600" cy="17676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Luego se grafica el valor correspondiente a cada variable en el eje, y se traza el área delimitada por los puntos.</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Las observaciones similares tendrán áreas parecidas, y análogamente con las observaciones diferentes.</a:t>
            </a:r>
            <a:endParaRPr sz="1350">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1"/>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70" name="Google Shape;670;p101"/>
          <p:cNvSpPr txBox="1"/>
          <p:nvPr/>
        </p:nvSpPr>
        <p:spPr>
          <a:xfrm>
            <a:off x="3649500" y="2211613"/>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Podríamos decir que los grupos A y C tienen las áreas más grandes, por lo que sus variables tienen en general mayores valores. Además, es claro que el grupo A es muy diferente del grupo B, porque sus valores se destacan en distintas variables (1, 2 y 5 para el grupo A; 3 y 4 para el grupo 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71" name="Google Shape;671;p101"/>
          <p:cNvPicPr preferRelativeResize="0"/>
          <p:nvPr/>
        </p:nvPicPr>
        <p:blipFill>
          <a:blip r:embed="rId3">
            <a:alphaModFix/>
          </a:blip>
          <a:stretch>
            <a:fillRect/>
          </a:stretch>
        </p:blipFill>
        <p:spPr>
          <a:xfrm>
            <a:off x="138725" y="885173"/>
            <a:ext cx="3510775" cy="3516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Caras de Chernoff</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77" name="Google Shape;677;p102"/>
          <p:cNvSpPr txBox="1"/>
          <p:nvPr/>
        </p:nvSpPr>
        <p:spPr>
          <a:xfrm>
            <a:off x="473350" y="1908175"/>
            <a:ext cx="3834600" cy="3063000"/>
          </a:xfrm>
          <a:prstGeom prst="rect">
            <a:avLst/>
          </a:prstGeom>
          <a:noFill/>
          <a:ln>
            <a:noFill/>
          </a:ln>
        </p:spPr>
        <p:txBody>
          <a:bodyPr anchorCtr="0" anchor="t" bIns="91425" lIns="91425" spcFirstLastPara="1" rIns="91425" wrap="square" tIns="91425">
            <a:spAutoFit/>
          </a:bodyPr>
          <a:lstStyle/>
          <a:p>
            <a:pPr indent="-314325" lvl="0" marL="457200" rtl="0" algn="just">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basan en el mismo principio que los gráficos de radar, pero en este caso </a:t>
            </a:r>
            <a:r>
              <a:rPr b="1" lang="es" sz="1350">
                <a:solidFill>
                  <a:schemeClr val="dk1"/>
                </a:solidFill>
                <a:latin typeface="DM Sans"/>
                <a:ea typeface="DM Sans"/>
                <a:cs typeface="DM Sans"/>
                <a:sym typeface="DM Sans"/>
              </a:rPr>
              <a:t>apelan al funcionamiento de nuestro cerebro</a:t>
            </a:r>
            <a:r>
              <a:rPr lang="es" sz="1350">
                <a:solidFill>
                  <a:schemeClr val="dk1"/>
                </a:solidFill>
                <a:latin typeface="DM Sans"/>
                <a:ea typeface="DM Sans"/>
                <a:cs typeface="DM Sans"/>
                <a:sym typeface="DM Sans"/>
              </a:rPr>
              <a:t> y cómo reacciona frente al reconocimiento de rostros.</a:t>
            </a:r>
            <a:endParaRPr sz="1350">
              <a:solidFill>
                <a:schemeClr val="dk1"/>
              </a:solidFill>
              <a:latin typeface="DM Sans"/>
              <a:ea typeface="DM Sans"/>
              <a:cs typeface="DM Sans"/>
              <a:sym typeface="DM Sans"/>
            </a:endParaRPr>
          </a:p>
          <a:p>
            <a:pPr indent="-314325" lvl="0" marL="457200" rtl="0" algn="just">
              <a:spcBef>
                <a:spcPts val="100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Asocian cada variable con una característica de la cara</a:t>
            </a:r>
            <a:r>
              <a:rPr lang="es" sz="1350">
                <a:solidFill>
                  <a:schemeClr val="dk1"/>
                </a:solidFill>
                <a:latin typeface="DM Sans"/>
                <a:ea typeface="DM Sans"/>
                <a:cs typeface="DM Sans"/>
                <a:sym typeface="DM Sans"/>
              </a:rPr>
              <a:t>: forma del rostro, forma de la nariz, expresión de las cejas, expresión de la boca, forma de las orejas, etc. </a:t>
            </a:r>
            <a:endParaRPr sz="1350">
              <a:solidFill>
                <a:schemeClr val="dk1"/>
              </a:solidFill>
              <a:latin typeface="DM Sans"/>
              <a:ea typeface="DM Sans"/>
              <a:cs typeface="DM Sans"/>
              <a:sym typeface="DM Sans"/>
            </a:endParaRPr>
          </a:p>
          <a:p>
            <a:pPr indent="0" lvl="0" marL="457200" rtl="0" algn="just">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p:txBody>
      </p:sp>
      <p:sp>
        <p:nvSpPr>
          <p:cNvPr id="678" name="Google Shape;678;p102"/>
          <p:cNvSpPr txBox="1"/>
          <p:nvPr/>
        </p:nvSpPr>
        <p:spPr>
          <a:xfrm>
            <a:off x="4527575" y="1908175"/>
            <a:ext cx="3834600" cy="1767600"/>
          </a:xfrm>
          <a:prstGeom prst="rect">
            <a:avLst/>
          </a:prstGeom>
          <a:noFill/>
          <a:ln>
            <a:noFill/>
          </a:ln>
        </p:spPr>
        <p:txBody>
          <a:bodyPr anchorCtr="0" anchor="t" bIns="91425" lIns="91425" spcFirstLastPara="1" rIns="91425" wrap="square" tIns="91425">
            <a:spAutoFit/>
          </a:bodyPr>
          <a:lstStyle/>
          <a:p>
            <a:pPr indent="-314325" lvl="0" marL="457200" rtl="0" algn="just">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Las caras con expresiones similares tienen elementos similares</a:t>
            </a:r>
            <a:r>
              <a:rPr lang="es" sz="1350">
                <a:solidFill>
                  <a:schemeClr val="dk1"/>
                </a:solidFill>
                <a:latin typeface="DM Sans"/>
                <a:ea typeface="DM Sans"/>
                <a:cs typeface="DM Sans"/>
                <a:sym typeface="DM Sans"/>
              </a:rPr>
              <a:t>, por lo tanto los valores de las variables son similares.</a:t>
            </a:r>
            <a:endParaRPr sz="1350">
              <a:solidFill>
                <a:schemeClr val="dk1"/>
              </a:solidFill>
              <a:latin typeface="DM Sans"/>
              <a:ea typeface="DM Sans"/>
              <a:cs typeface="DM Sans"/>
              <a:sym typeface="DM Sans"/>
            </a:endParaRPr>
          </a:p>
          <a:p>
            <a:pPr indent="-314325" lvl="0" marL="457200" rtl="0" algn="just">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Son muy útiles, pero </a:t>
            </a:r>
            <a:r>
              <a:rPr b="1" lang="es" sz="1350">
                <a:solidFill>
                  <a:schemeClr val="dk1"/>
                </a:solidFill>
                <a:latin typeface="DM Sans"/>
                <a:ea typeface="DM Sans"/>
                <a:cs typeface="DM Sans"/>
                <a:sym typeface="DM Sans"/>
              </a:rPr>
              <a:t>solamente cuando las observaciones no son demasiadas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3"/>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684" name="Google Shape;684;p10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85" name="Google Shape;685;p103"/>
          <p:cNvSpPr txBox="1"/>
          <p:nvPr/>
        </p:nvSpPr>
        <p:spPr>
          <a:xfrm>
            <a:off x="549525" y="2192888"/>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Cuadrícula de 25 observaciones que muestra caras en forma simplificada para cada observación. Las expresiones pueden inferirse claramente: hay caras “tristes”, caras “aburridas” y caras “enojadas”, por ejemplo.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86" name="Google Shape;686;p103"/>
          <p:cNvPicPr preferRelativeResize="0"/>
          <p:nvPr/>
        </p:nvPicPr>
        <p:blipFill>
          <a:blip r:embed="rId4">
            <a:alphaModFix/>
          </a:blip>
          <a:stretch>
            <a:fillRect/>
          </a:stretch>
        </p:blipFill>
        <p:spPr>
          <a:xfrm>
            <a:off x="5438450" y="783542"/>
            <a:ext cx="3655350" cy="357640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692" name="Google Shape;692;p104"/>
          <p:cNvSpPr txBox="1"/>
          <p:nvPr/>
        </p:nvSpPr>
        <p:spPr>
          <a:xfrm>
            <a:off x="473350" y="1626100"/>
            <a:ext cx="71694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Se han preguntado ¿cómo hacer gráficos en más de 3 dimensiones entendibles?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Utilizaremos en notebook Clase_10.ipynb para entender cómo se pueden generar gráficos en 1, 2, 3 o más dimensiones.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693" name="Google Shape;693;p104"/>
          <p:cNvGrpSpPr/>
          <p:nvPr/>
        </p:nvGrpSpPr>
        <p:grpSpPr>
          <a:xfrm>
            <a:off x="473351" y="619523"/>
            <a:ext cx="738900" cy="738900"/>
            <a:chOff x="473351" y="619523"/>
            <a:chExt cx="738900" cy="738900"/>
          </a:xfrm>
        </p:grpSpPr>
        <p:sp>
          <p:nvSpPr>
            <p:cNvPr id="694" name="Google Shape;694;p10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5" name="Google Shape;695;p10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05"/>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701" name="Google Shape;701;p105"/>
          <p:cNvGrpSpPr/>
          <p:nvPr/>
        </p:nvGrpSpPr>
        <p:grpSpPr>
          <a:xfrm>
            <a:off x="4202550" y="994173"/>
            <a:ext cx="738900" cy="738900"/>
            <a:chOff x="4202550" y="994173"/>
            <a:chExt cx="738900" cy="738900"/>
          </a:xfrm>
        </p:grpSpPr>
        <p:sp>
          <p:nvSpPr>
            <p:cNvPr id="702" name="Google Shape;702;p10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03" name="Google Shape;703;p10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6"/>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709" name="Google Shape;709;p106"/>
          <p:cNvGrpSpPr/>
          <p:nvPr/>
        </p:nvGrpSpPr>
        <p:grpSpPr>
          <a:xfrm>
            <a:off x="457358" y="468285"/>
            <a:ext cx="431074" cy="431074"/>
            <a:chOff x="4202550" y="994173"/>
            <a:chExt cx="738900" cy="738900"/>
          </a:xfrm>
        </p:grpSpPr>
        <p:sp>
          <p:nvSpPr>
            <p:cNvPr id="710" name="Google Shape;710;p10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11" name="Google Shape;711;p10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712" name="Google Shape;712;p10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713" name="Google Shape;713;p106"/>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714" name="Google Shape;714;p106"/>
          <p:cNvSpPr txBox="1"/>
          <p:nvPr/>
        </p:nvSpPr>
        <p:spPr>
          <a:xfrm>
            <a:off x="737125" y="1754500"/>
            <a:ext cx="3834600" cy="1180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The visual display of quantitative information</a:t>
            </a:r>
            <a:r>
              <a:rPr b="1" lang="es" sz="1350" u="sng">
                <a:solidFill>
                  <a:srgbClr val="83AEFB"/>
                </a:solidFill>
                <a:latin typeface="DM Sans"/>
                <a:ea typeface="DM Sans"/>
                <a:cs typeface="DM Sans"/>
                <a:sym typeface="DM Sans"/>
                <a:hlinkClick r:id="rId5">
                  <a:extLst>
                    <a:ext uri="{A12FA001-AC4F-418D-AE19-62706E023703}">
                      <ahyp:hlinkClr val="tx"/>
                    </a:ext>
                  </a:extLst>
                </a:hlinkClick>
              </a:rPr>
              <a:t> </a:t>
            </a:r>
            <a:r>
              <a:rPr b="1" lang="es" sz="1350" u="sng">
                <a:solidFill>
                  <a:srgbClr val="9E9E9E"/>
                </a:solidFill>
                <a:latin typeface="DM Sans"/>
                <a:ea typeface="DM Sans"/>
                <a:cs typeface="DM Sans"/>
                <a:sym typeface="DM Sans"/>
              </a:rPr>
              <a:t>| Edward Tufte</a:t>
            </a:r>
            <a:endParaRPr b="1" sz="1350" u="sng">
              <a:solidFill>
                <a:srgbClr val="9E9E9E"/>
              </a:solidFill>
              <a:latin typeface="DM Sans"/>
              <a:ea typeface="DM Sans"/>
              <a:cs typeface="DM Sans"/>
              <a:sym typeface="DM Sans"/>
            </a:endParaRPr>
          </a:p>
          <a:p>
            <a:pPr indent="0" lvl="0" marL="45720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0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N°10</a:t>
            </a:r>
            <a:endParaRPr>
              <a:latin typeface="DM Sans"/>
              <a:ea typeface="DM Sans"/>
              <a:cs typeface="DM Sans"/>
              <a:sym typeface="DM Sans"/>
            </a:endParaRPr>
          </a:p>
        </p:txBody>
      </p:sp>
      <p:sp>
        <p:nvSpPr>
          <p:cNvPr id="720" name="Google Shape;720;p10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21" name="Google Shape;721;p107"/>
          <p:cNvSpPr txBox="1"/>
          <p:nvPr/>
        </p:nvSpPr>
        <p:spPr>
          <a:xfrm>
            <a:off x="688675" y="1561175"/>
            <a:ext cx="4164600" cy="27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 sz="1350">
                <a:solidFill>
                  <a:schemeClr val="dk1"/>
                </a:solidFill>
                <a:highlight>
                  <a:srgbClr val="EAFF6A"/>
                </a:highlight>
                <a:latin typeface="DM Sans"/>
                <a:ea typeface="DM Sans"/>
                <a:cs typeface="DM Sans"/>
                <a:sym typeface="DM Sans"/>
              </a:rPr>
              <a:t>Elementos de un buen gráfico</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i) título, ii) etiquetas en los ejes y unidades si corresponde, iii) puntos importantes deben resaltar, iv) buen estilo.</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 sz="1350">
                <a:solidFill>
                  <a:schemeClr val="dk1"/>
                </a:solidFill>
                <a:highlight>
                  <a:srgbClr val="EAFF6A"/>
                </a:highlight>
                <a:latin typeface="DM Sans"/>
                <a:ea typeface="DM Sans"/>
                <a:cs typeface="DM Sans"/>
                <a:sym typeface="DM Sans"/>
              </a:rPr>
              <a:t>Paradigma de los gráficos</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un buen gráfico puede ayudar a transmitir un mensaje o idea cuando se elige correctamente pero en caso contrario puede desinformar y generar imprecisiones</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p:txBody>
      </p:sp>
      <p:sp>
        <p:nvSpPr>
          <p:cNvPr id="722" name="Google Shape;722;p107"/>
          <p:cNvSpPr txBox="1"/>
          <p:nvPr/>
        </p:nvSpPr>
        <p:spPr>
          <a:xfrm>
            <a:off x="5102200" y="1561175"/>
            <a:ext cx="3388200" cy="27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 sz="1350">
                <a:solidFill>
                  <a:schemeClr val="dk1"/>
                </a:solidFill>
                <a:highlight>
                  <a:srgbClr val="EAFF6A"/>
                </a:highlight>
                <a:latin typeface="DM Sans"/>
                <a:ea typeface="DM Sans"/>
                <a:cs typeface="DM Sans"/>
                <a:sym typeface="DM Sans"/>
              </a:rPr>
              <a:t>Cuartiles</a:t>
            </a:r>
            <a:r>
              <a:rPr lang="es" sz="1350">
                <a:solidFill>
                  <a:schemeClr val="dk1"/>
                </a:solidFill>
                <a:highlight>
                  <a:srgbClr val="EAFF6A"/>
                </a:highlight>
                <a:latin typeface="DM Sans"/>
                <a:ea typeface="DM Sans"/>
                <a:cs typeface="DM Sans"/>
                <a:sym typeface="DM Sans"/>
              </a:rPr>
              <a:t>:</a:t>
            </a:r>
            <a:r>
              <a:rPr lang="es" sz="1350">
                <a:solidFill>
                  <a:schemeClr val="dk1"/>
                </a:solidFill>
                <a:latin typeface="DM Sans"/>
                <a:ea typeface="DM Sans"/>
                <a:cs typeface="DM Sans"/>
                <a:sym typeface="DM Sans"/>
              </a:rPr>
              <a:t> medidas de localización que permiten entender el comportamiento de la distribución de valores numéricos para una variable (e.g Q1 valor que deja el 25% de los datos por de bajo)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 sz="1350">
                <a:solidFill>
                  <a:schemeClr val="dk1"/>
                </a:solidFill>
                <a:highlight>
                  <a:srgbClr val="EAFF6A"/>
                </a:highlight>
                <a:latin typeface="DM Sans"/>
                <a:ea typeface="DM Sans"/>
                <a:cs typeface="DM Sans"/>
                <a:sym typeface="DM Sans"/>
              </a:rPr>
              <a:t>Gráficos de radar</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permiten ver las relaciones multivariadas de diversos grupos o individuos limitados en tamaño</a:t>
            </a:r>
            <a:endParaRPr sz="1350">
              <a:solidFill>
                <a:schemeClr val="dk1"/>
              </a:solidFill>
              <a:latin typeface="DM Sans"/>
              <a:ea typeface="DM Sans"/>
              <a:cs typeface="DM Sans"/>
              <a:sym typeface="DM Sans"/>
            </a:endParaRPr>
          </a:p>
          <a:p>
            <a:pPr indent="0" lvl="0" marL="457200" rtl="0" algn="l">
              <a:lnSpc>
                <a:spcPct val="115000"/>
              </a:lnSpc>
              <a:spcBef>
                <a:spcPts val="1000"/>
              </a:spcBef>
              <a:spcAft>
                <a:spcPts val="0"/>
              </a:spcAft>
              <a:buNone/>
            </a:pP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0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N°10</a:t>
            </a:r>
            <a:endParaRPr>
              <a:latin typeface="DM Sans"/>
              <a:ea typeface="DM Sans"/>
              <a:cs typeface="DM Sans"/>
              <a:sym typeface="DM Sans"/>
            </a:endParaRPr>
          </a:p>
        </p:txBody>
      </p:sp>
      <p:sp>
        <p:nvSpPr>
          <p:cNvPr id="728" name="Google Shape;728;p10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29" name="Google Shape;729;p108"/>
          <p:cNvSpPr txBox="1"/>
          <p:nvPr/>
        </p:nvSpPr>
        <p:spPr>
          <a:xfrm>
            <a:off x="688675" y="1561175"/>
            <a:ext cx="4164600" cy="24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 sz="1350">
                <a:solidFill>
                  <a:schemeClr val="dk1"/>
                </a:solidFill>
                <a:highlight>
                  <a:srgbClr val="EAFF6A"/>
                </a:highlight>
                <a:latin typeface="DM Sans"/>
                <a:ea typeface="DM Sans"/>
                <a:cs typeface="DM Sans"/>
                <a:sym typeface="DM Sans"/>
              </a:rPr>
              <a:t>Tipos de gráficos</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pueden ser univariados (e.g. lineplots), bivariados (e.g diagrama de dispersión) o multivariados (e.gráficos de radar)</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 sz="1350">
                <a:solidFill>
                  <a:schemeClr val="dk1"/>
                </a:solidFill>
                <a:highlight>
                  <a:srgbClr val="EAFF6A"/>
                </a:highlight>
                <a:latin typeface="DM Sans"/>
                <a:ea typeface="DM Sans"/>
                <a:cs typeface="DM Sans"/>
                <a:sym typeface="DM Sans"/>
              </a:rPr>
              <a:t>Correlación</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medida de asociación entre dos variables cuantitativas usualmente (coeficiente de pearson), es una medida acotada entre -1 y 1 donde 0 indica ausencia de correlación lineal, 1 perfecta asociación lineal y -1 relación inversamente proporcional</a:t>
            </a:r>
            <a:endParaRPr sz="1350">
              <a:solidFill>
                <a:schemeClr val="dk1"/>
              </a:solidFill>
              <a:latin typeface="DM Sans"/>
              <a:ea typeface="DM Sans"/>
              <a:cs typeface="DM Sans"/>
              <a:sym typeface="DM Sans"/>
            </a:endParaRPr>
          </a:p>
        </p:txBody>
      </p:sp>
      <p:sp>
        <p:nvSpPr>
          <p:cNvPr id="730" name="Google Shape;730;p108"/>
          <p:cNvSpPr txBox="1"/>
          <p:nvPr/>
        </p:nvSpPr>
        <p:spPr>
          <a:xfrm>
            <a:off x="5102200" y="1561175"/>
            <a:ext cx="3388200" cy="24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 sz="1350">
                <a:solidFill>
                  <a:schemeClr val="dk1"/>
                </a:solidFill>
                <a:highlight>
                  <a:srgbClr val="EAFF6A"/>
                </a:highlight>
                <a:latin typeface="DM Sans"/>
                <a:ea typeface="DM Sans"/>
                <a:cs typeface="DM Sans"/>
                <a:sym typeface="DM Sans"/>
              </a:rPr>
              <a:t>Gráficos de Chernov</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representaciones multivariadas de individuos por medio de caras similares a un humano donde cada atributo facial se asocia a diferentes variables de un individuo</a:t>
            </a:r>
            <a:endParaRPr sz="1350">
              <a:solidFill>
                <a:schemeClr val="dk1"/>
              </a:solidFill>
              <a:latin typeface="DM Sans"/>
              <a:ea typeface="DM Sans"/>
              <a:cs typeface="DM Sans"/>
              <a:sym typeface="DM Sans"/>
            </a:endParaRPr>
          </a:p>
          <a:p>
            <a:pPr indent="0" lvl="0" marL="45720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15000"/>
              </a:lnSpc>
              <a:spcBef>
                <a:spcPts val="1000"/>
              </a:spcBef>
              <a:spcAft>
                <a:spcPts val="0"/>
              </a:spcAft>
              <a:buNone/>
            </a:pP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Introducción</a:t>
            </a:r>
            <a:endParaRPr b="1" sz="4000">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41" name="Google Shape;741;p110"/>
          <p:cNvSpPr txBox="1"/>
          <p:nvPr/>
        </p:nvSpPr>
        <p:spPr>
          <a:xfrm>
            <a:off x="2109143" y="2502363"/>
            <a:ext cx="4925700" cy="2072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Visualización de datos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Bar chart. Histogramas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Series de tiempo. Dispersión. Correlación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Boxplot</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Gráficos de más de dos variables</a:t>
            </a:r>
            <a:endParaRPr sz="1350">
              <a:solidFill>
                <a:schemeClr val="lt1"/>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111"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9"/>
          <p:cNvSpPr txBox="1"/>
          <p:nvPr/>
        </p:nvSpPr>
        <p:spPr>
          <a:xfrm>
            <a:off x="1599900" y="514350"/>
            <a:ext cx="5944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Los datos son un arma </a:t>
            </a:r>
            <a:endParaRPr b="1" sz="400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de doble filo</a:t>
            </a:r>
            <a:endParaRPr b="1" sz="360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t/>
            </a:r>
            <a:endParaRPr b="1" sz="4000">
              <a:latin typeface="DM Sans"/>
              <a:ea typeface="DM Sans"/>
              <a:cs typeface="DM Sans"/>
              <a:sym typeface="DM Sans"/>
            </a:endParaRPr>
          </a:p>
        </p:txBody>
      </p:sp>
      <p:pic>
        <p:nvPicPr>
          <p:cNvPr id="203" name="Google Shape;203;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4" name="Google Shape;204;p39"/>
          <p:cNvSpPr txBox="1"/>
          <p:nvPr/>
        </p:nvSpPr>
        <p:spPr>
          <a:xfrm>
            <a:off x="979475" y="2581875"/>
            <a:ext cx="2855100" cy="392400"/>
          </a:xfrm>
          <a:prstGeom prst="rect">
            <a:avLst/>
          </a:prstGeom>
          <a:solidFill>
            <a:srgbClr val="EAFF6A"/>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s" sz="1350">
                <a:solidFill>
                  <a:schemeClr val="dk1"/>
                </a:solidFill>
                <a:latin typeface="DM Sans"/>
                <a:ea typeface="DM Sans"/>
                <a:cs typeface="DM Sans"/>
                <a:sym typeface="DM Sans"/>
              </a:rPr>
              <a:t>Para hacer el bien</a:t>
            </a:r>
            <a:endParaRPr sz="1350">
              <a:solidFill>
                <a:schemeClr val="dk1"/>
              </a:solidFill>
              <a:latin typeface="DM Sans"/>
              <a:ea typeface="DM Sans"/>
              <a:cs typeface="DM Sans"/>
              <a:sym typeface="DM Sans"/>
            </a:endParaRPr>
          </a:p>
        </p:txBody>
      </p:sp>
      <p:sp>
        <p:nvSpPr>
          <p:cNvPr id="205" name="Google Shape;205;p39"/>
          <p:cNvSpPr txBox="1"/>
          <p:nvPr/>
        </p:nvSpPr>
        <p:spPr>
          <a:xfrm>
            <a:off x="5262150" y="2581875"/>
            <a:ext cx="3090900" cy="392400"/>
          </a:xfrm>
          <a:prstGeom prst="rect">
            <a:avLst/>
          </a:prstGeom>
          <a:solidFill>
            <a:srgbClr val="EAFF6A"/>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   Desinformar y engañar</a:t>
            </a:r>
            <a:endParaRPr sz="1350">
              <a:solidFill>
                <a:schemeClr val="dk1"/>
              </a:solidFill>
              <a:latin typeface="DM Sans"/>
              <a:ea typeface="DM Sans"/>
              <a:cs typeface="DM Sans"/>
              <a:sym typeface="DM Sans"/>
            </a:endParaRPr>
          </a:p>
        </p:txBody>
      </p:sp>
      <p:sp>
        <p:nvSpPr>
          <p:cNvPr id="206" name="Google Shape;206;p39"/>
          <p:cNvSpPr txBox="1"/>
          <p:nvPr/>
        </p:nvSpPr>
        <p:spPr>
          <a:xfrm>
            <a:off x="2296350" y="1409450"/>
            <a:ext cx="4551300" cy="492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000"/>
              </a:spcAft>
              <a:buClr>
                <a:schemeClr val="dk1"/>
              </a:buClr>
              <a:buSzPts val="1100"/>
              <a:buFont typeface="Arial"/>
              <a:buNone/>
            </a:pPr>
            <a:r>
              <a:t/>
            </a:r>
            <a:endParaRPr sz="2000"/>
          </a:p>
        </p:txBody>
      </p:sp>
      <p:sp>
        <p:nvSpPr>
          <p:cNvPr id="207" name="Google Shape;207;p39"/>
          <p:cNvSpPr txBox="1"/>
          <p:nvPr/>
        </p:nvSpPr>
        <p:spPr>
          <a:xfrm>
            <a:off x="1803150" y="3647075"/>
            <a:ext cx="5537700" cy="423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s" sz="1550">
                <a:solidFill>
                  <a:schemeClr val="dk1"/>
                </a:solidFill>
                <a:latin typeface="DM Sans"/>
                <a:ea typeface="DM Sans"/>
                <a:cs typeface="DM Sans"/>
                <a:sym typeface="DM Sans"/>
              </a:rPr>
              <a:t>Tenemos que ser </a:t>
            </a:r>
            <a:r>
              <a:rPr b="1" lang="es" sz="1550">
                <a:solidFill>
                  <a:schemeClr val="dk1"/>
                </a:solidFill>
                <a:latin typeface="DM Sans"/>
                <a:ea typeface="DM Sans"/>
                <a:cs typeface="DM Sans"/>
                <a:sym typeface="DM Sans"/>
              </a:rPr>
              <a:t>fuertemente responsables</a:t>
            </a:r>
            <a:endParaRPr b="1" i="1" sz="1550">
              <a:solidFill>
                <a:schemeClr val="dk1"/>
              </a:solidFill>
              <a:latin typeface="DM Sans"/>
              <a:ea typeface="DM Sans"/>
              <a:cs typeface="DM Sans"/>
              <a:sym typeface="DM Sans"/>
            </a:endParaRPr>
          </a:p>
        </p:txBody>
      </p:sp>
      <p:cxnSp>
        <p:nvCxnSpPr>
          <p:cNvPr id="208" name="Google Shape;208;p39"/>
          <p:cNvCxnSpPr>
            <a:stCxn id="205" idx="0"/>
            <a:endCxn id="204" idx="0"/>
          </p:cNvCxnSpPr>
          <p:nvPr/>
        </p:nvCxnSpPr>
        <p:spPr>
          <a:xfrm rot="5400000">
            <a:off x="4606950" y="381825"/>
            <a:ext cx="600" cy="4400700"/>
          </a:xfrm>
          <a:prstGeom prst="bentConnector3">
            <a:avLst>
              <a:gd fmla="val -39687500" name="adj1"/>
            </a:avLst>
          </a:prstGeom>
          <a:noFill/>
          <a:ln cap="flat" cmpd="sng" w="9525">
            <a:solidFill>
              <a:schemeClr val="dk2"/>
            </a:solidFill>
            <a:prstDash val="solid"/>
            <a:round/>
            <a:headEnd len="med" w="med" type="none"/>
            <a:tailEnd len="med" w="med" type="none"/>
          </a:ln>
        </p:spPr>
      </p:cxnSp>
      <p:pic>
        <p:nvPicPr>
          <p:cNvPr id="209" name="Google Shape;209;p39"/>
          <p:cNvPicPr preferRelativeResize="0"/>
          <p:nvPr/>
        </p:nvPicPr>
        <p:blipFill>
          <a:blip r:embed="rId4">
            <a:alphaModFix/>
          </a:blip>
          <a:stretch>
            <a:fillRect/>
          </a:stretch>
        </p:blipFill>
        <p:spPr>
          <a:xfrm>
            <a:off x="814562" y="2463075"/>
            <a:ext cx="630001" cy="630001"/>
          </a:xfrm>
          <a:prstGeom prst="rect">
            <a:avLst/>
          </a:prstGeom>
          <a:noFill/>
          <a:ln>
            <a:noFill/>
          </a:ln>
        </p:spPr>
      </p:pic>
      <p:pic>
        <p:nvPicPr>
          <p:cNvPr id="210" name="Google Shape;210;p39"/>
          <p:cNvPicPr preferRelativeResize="0"/>
          <p:nvPr/>
        </p:nvPicPr>
        <p:blipFill>
          <a:blip r:embed="rId5">
            <a:alphaModFix/>
          </a:blip>
          <a:stretch>
            <a:fillRect/>
          </a:stretch>
        </p:blipFill>
        <p:spPr>
          <a:xfrm>
            <a:off x="5102900" y="2409625"/>
            <a:ext cx="631200" cy="631200"/>
          </a:xfrm>
          <a:prstGeom prst="rect">
            <a:avLst/>
          </a:prstGeom>
          <a:noFill/>
          <a:ln>
            <a:noFill/>
          </a:ln>
        </p:spPr>
      </p:pic>
      <p:cxnSp>
        <p:nvCxnSpPr>
          <p:cNvPr id="211" name="Google Shape;211;p39"/>
          <p:cNvCxnSpPr>
            <a:stCxn id="206" idx="2"/>
          </p:cNvCxnSpPr>
          <p:nvPr/>
        </p:nvCxnSpPr>
        <p:spPr>
          <a:xfrm>
            <a:off x="4572000" y="1902050"/>
            <a:ext cx="1500" cy="433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